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3" d="100"/>
          <a:sy n="63" d="100"/>
        </p:scale>
        <p:origin x="118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9/17/2021</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6948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9/17/2021</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hyperlink" Target="https://github.com/sonavishal96"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navishal96/IBM_Data_Science_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4.jpg"/><Relationship Id="rId4" Type="http://schemas.openxmlformats.org/officeDocument/2006/relationships/image" Target="../media/image63.jpg"/></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sonavishal96/IBM_Data_Science_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hyperlink" Target="https://github.com/sonavishal96/IBM_Data_Science_Capstone/blob/main/Data%20Collection%20Api%20.ipynb" TargetMode="Externa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hyperlink" Target="https://github.com/sonavishal96/IBM_Data_Science_Capstone/blob/main/Data%20Collection%20with%20Web%20Scraping.ipynb" TargetMode="External"/><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3.png"/><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jp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object 7"/>
          <p:cNvSpPr txBox="1"/>
          <p:nvPr/>
        </p:nvSpPr>
        <p:spPr>
          <a:xfrm>
            <a:off x="1255580" y="4013200"/>
            <a:ext cx="8513260" cy="1422825"/>
          </a:xfrm>
          <a:prstGeom prst="rect">
            <a:avLst/>
          </a:prstGeom>
        </p:spPr>
        <p:txBody>
          <a:bodyPr vert="horz" wrap="square" lIns="0" tIns="108585" rIns="0" bIns="0" rtlCol="0">
            <a:spAutoFit/>
          </a:bodyPr>
          <a:lstStyle/>
          <a:p>
            <a:pPr marL="12700">
              <a:lnSpc>
                <a:spcPct val="100000"/>
              </a:lnSpc>
              <a:spcBef>
                <a:spcPts val="855"/>
              </a:spcBef>
            </a:pPr>
            <a:r>
              <a:rPr lang="en-IN" sz="2400" spc="-175" dirty="0" smtClean="0">
                <a:solidFill>
                  <a:schemeClr val="bg1"/>
                </a:solidFill>
                <a:latin typeface="Arial"/>
                <a:cs typeface="Arial"/>
              </a:rPr>
              <a:t>Vishal V</a:t>
            </a:r>
            <a:endParaRPr sz="2400" dirty="0">
              <a:solidFill>
                <a:schemeClr val="bg1"/>
              </a:solidFill>
              <a:latin typeface="Arial"/>
              <a:cs typeface="Arial"/>
            </a:endParaRPr>
          </a:p>
          <a:p>
            <a:pPr marL="3670300" lvl="8">
              <a:spcBef>
                <a:spcPts val="755"/>
              </a:spcBef>
            </a:pPr>
            <a:r>
              <a:rPr lang="en-IN" sz="2400" spc="70" dirty="0">
                <a:solidFill>
                  <a:schemeClr val="bg1"/>
                </a:solidFill>
                <a:latin typeface="Arial"/>
                <a:cs typeface="Arial"/>
                <a:hlinkClick r:id="rId4"/>
              </a:rPr>
              <a:t>https://</a:t>
            </a:r>
            <a:r>
              <a:rPr lang="en-IN" sz="2400" spc="70" dirty="0" smtClean="0">
                <a:solidFill>
                  <a:schemeClr val="bg1"/>
                </a:solidFill>
                <a:latin typeface="Arial"/>
                <a:cs typeface="Arial"/>
                <a:hlinkClick r:id="rId4"/>
              </a:rPr>
              <a:t>github.com/sonavishal96</a:t>
            </a:r>
            <a:endParaRPr lang="en-IN" sz="2400" spc="70" dirty="0" smtClean="0">
              <a:solidFill>
                <a:schemeClr val="bg1"/>
              </a:solidFill>
              <a:latin typeface="Arial"/>
              <a:cs typeface="Arial"/>
            </a:endParaRPr>
          </a:p>
          <a:p>
            <a:pPr marL="12700">
              <a:lnSpc>
                <a:spcPct val="100000"/>
              </a:lnSpc>
              <a:spcBef>
                <a:spcPts val="755"/>
              </a:spcBef>
            </a:pPr>
            <a:r>
              <a:rPr lang="en-IN" sz="2400" spc="130" dirty="0" smtClean="0">
                <a:solidFill>
                  <a:schemeClr val="bg1"/>
                </a:solidFill>
                <a:latin typeface="Arial"/>
                <a:cs typeface="Arial"/>
              </a:rPr>
              <a:t>17.09.2021</a:t>
            </a:r>
            <a:endParaRPr sz="2400" dirty="0">
              <a:solidFill>
                <a:schemeClr val="bg1"/>
              </a:solidFill>
              <a:latin typeface="Arial"/>
              <a:cs typeface="Arial"/>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80967"/>
            <a:ext cx="10687961" cy="4351338"/>
          </a:xfrm>
          <a:prstGeom prst="rect">
            <a:avLst/>
          </a:prstGeom>
        </p:spPr>
        <p:txBody>
          <a:bodyPr/>
          <a:lstStyle/>
          <a:p>
            <a:pPr marL="16510">
              <a:lnSpc>
                <a:spcPct val="100000"/>
              </a:lnSpc>
              <a:spcBef>
                <a:spcPts val="1280"/>
              </a:spcBef>
            </a:pPr>
            <a:r>
              <a:rPr lang="en-IN" sz="1800" spc="-15" dirty="0">
                <a:solidFill>
                  <a:srgbClr val="404040"/>
                </a:solidFill>
                <a:latin typeface="Carlito"/>
                <a:cs typeface="Carlito"/>
              </a:rPr>
              <a:t>Create </a:t>
            </a:r>
            <a:r>
              <a:rPr lang="en-IN" sz="1800" dirty="0">
                <a:solidFill>
                  <a:srgbClr val="404040"/>
                </a:solidFill>
                <a:latin typeface="Carlito"/>
                <a:cs typeface="Carlito"/>
              </a:rPr>
              <a:t>a </a:t>
            </a:r>
            <a:r>
              <a:rPr lang="en-IN" sz="1800" spc="-5" dirty="0">
                <a:solidFill>
                  <a:srgbClr val="404040"/>
                </a:solidFill>
                <a:latin typeface="Carlito"/>
                <a:cs typeface="Carlito"/>
              </a:rPr>
              <a:t>training label </a:t>
            </a:r>
            <a:r>
              <a:rPr lang="en-IN" sz="1800" dirty="0">
                <a:solidFill>
                  <a:srgbClr val="404040"/>
                </a:solidFill>
                <a:latin typeface="Carlito"/>
                <a:cs typeface="Carlito"/>
              </a:rPr>
              <a:t>with </a:t>
            </a:r>
            <a:r>
              <a:rPr lang="en-IN" sz="1800" spc="-5" dirty="0">
                <a:solidFill>
                  <a:srgbClr val="404040"/>
                </a:solidFill>
                <a:latin typeface="Carlito"/>
                <a:cs typeface="Carlito"/>
              </a:rPr>
              <a:t>landing </a:t>
            </a:r>
            <a:r>
              <a:rPr lang="en-IN" sz="1800" spc="-15" dirty="0">
                <a:solidFill>
                  <a:srgbClr val="404040"/>
                </a:solidFill>
                <a:latin typeface="Carlito"/>
                <a:cs typeface="Carlito"/>
              </a:rPr>
              <a:t>outcomes </a:t>
            </a:r>
            <a:r>
              <a:rPr lang="en-IN" sz="1800" spc="-5" dirty="0">
                <a:solidFill>
                  <a:srgbClr val="404040"/>
                </a:solidFill>
                <a:latin typeface="Carlito"/>
                <a:cs typeface="Carlito"/>
              </a:rPr>
              <a:t>where successful </a:t>
            </a:r>
            <a:r>
              <a:rPr lang="en-IN" sz="1800" dirty="0">
                <a:solidFill>
                  <a:srgbClr val="404040"/>
                </a:solidFill>
                <a:latin typeface="Carlito"/>
                <a:cs typeface="Carlito"/>
              </a:rPr>
              <a:t>= 1 &amp; </a:t>
            </a:r>
            <a:r>
              <a:rPr lang="en-IN" sz="1800" spc="-15" dirty="0">
                <a:solidFill>
                  <a:srgbClr val="404040"/>
                </a:solidFill>
                <a:latin typeface="Carlito"/>
                <a:cs typeface="Carlito"/>
              </a:rPr>
              <a:t>failure </a:t>
            </a:r>
            <a:r>
              <a:rPr lang="en-IN" sz="1800" dirty="0">
                <a:solidFill>
                  <a:srgbClr val="404040"/>
                </a:solidFill>
                <a:latin typeface="Carlito"/>
                <a:cs typeface="Carlito"/>
              </a:rPr>
              <a:t>=</a:t>
            </a:r>
            <a:r>
              <a:rPr lang="en-IN" sz="1800" spc="-85" dirty="0">
                <a:solidFill>
                  <a:srgbClr val="404040"/>
                </a:solidFill>
                <a:latin typeface="Carlito"/>
                <a:cs typeface="Carlito"/>
              </a:rPr>
              <a:t> </a:t>
            </a:r>
            <a:r>
              <a:rPr lang="en-IN" sz="1800" dirty="0">
                <a:solidFill>
                  <a:srgbClr val="404040"/>
                </a:solidFill>
                <a:latin typeface="Carlito"/>
                <a:cs typeface="Carlito"/>
              </a:rPr>
              <a:t>0.</a:t>
            </a:r>
            <a:endParaRPr lang="en-IN" sz="1800" dirty="0">
              <a:latin typeface="Carlito"/>
              <a:cs typeface="Carlito"/>
            </a:endParaRPr>
          </a:p>
          <a:p>
            <a:pPr marL="16510">
              <a:lnSpc>
                <a:spcPct val="100000"/>
              </a:lnSpc>
              <a:spcBef>
                <a:spcPts val="1175"/>
              </a:spcBef>
            </a:pPr>
            <a:r>
              <a:rPr lang="en-IN" sz="1800" dirty="0">
                <a:solidFill>
                  <a:srgbClr val="404040"/>
                </a:solidFill>
                <a:latin typeface="Carlito"/>
                <a:cs typeface="Carlito"/>
              </a:rPr>
              <a:t>Outcome</a:t>
            </a:r>
            <a:r>
              <a:rPr lang="en-IN" sz="1800" spc="-75" dirty="0">
                <a:solidFill>
                  <a:srgbClr val="404040"/>
                </a:solidFill>
                <a:latin typeface="Carlito"/>
                <a:cs typeface="Carlito"/>
              </a:rPr>
              <a:t> </a:t>
            </a:r>
            <a:r>
              <a:rPr lang="en-IN" sz="1800" dirty="0">
                <a:solidFill>
                  <a:srgbClr val="404040"/>
                </a:solidFill>
                <a:latin typeface="Carlito"/>
                <a:cs typeface="Carlito"/>
              </a:rPr>
              <a:t>column</a:t>
            </a:r>
            <a:r>
              <a:rPr lang="en-IN" sz="1800" spc="-45" dirty="0">
                <a:solidFill>
                  <a:srgbClr val="404040"/>
                </a:solidFill>
                <a:latin typeface="Carlito"/>
                <a:cs typeface="Carlito"/>
              </a:rPr>
              <a:t> </a:t>
            </a:r>
            <a:r>
              <a:rPr lang="en-IN" sz="1800" spc="-5" dirty="0">
                <a:solidFill>
                  <a:srgbClr val="404040"/>
                </a:solidFill>
                <a:latin typeface="Carlito"/>
                <a:cs typeface="Carlito"/>
              </a:rPr>
              <a:t>has</a:t>
            </a:r>
            <a:r>
              <a:rPr lang="en-IN" sz="1800" spc="-40" dirty="0">
                <a:solidFill>
                  <a:srgbClr val="404040"/>
                </a:solidFill>
                <a:latin typeface="Carlito"/>
                <a:cs typeface="Carlito"/>
              </a:rPr>
              <a:t> </a:t>
            </a:r>
            <a:r>
              <a:rPr lang="en-IN" sz="1800" spc="-10" dirty="0">
                <a:solidFill>
                  <a:srgbClr val="404040"/>
                </a:solidFill>
                <a:latin typeface="Carlito"/>
                <a:cs typeface="Carlito"/>
              </a:rPr>
              <a:t>two</a:t>
            </a:r>
            <a:r>
              <a:rPr lang="en-IN" sz="1800" spc="-25" dirty="0">
                <a:solidFill>
                  <a:srgbClr val="404040"/>
                </a:solidFill>
                <a:latin typeface="Carlito"/>
                <a:cs typeface="Carlito"/>
              </a:rPr>
              <a:t> </a:t>
            </a:r>
            <a:r>
              <a:rPr lang="en-IN" sz="1800" dirty="0">
                <a:solidFill>
                  <a:srgbClr val="404040"/>
                </a:solidFill>
                <a:latin typeface="Carlito"/>
                <a:cs typeface="Carlito"/>
              </a:rPr>
              <a:t>components:</a:t>
            </a:r>
            <a:r>
              <a:rPr lang="en-IN" sz="1800" spc="-75" dirty="0">
                <a:solidFill>
                  <a:srgbClr val="404040"/>
                </a:solidFill>
                <a:latin typeface="Carlito"/>
                <a:cs typeface="Carlito"/>
              </a:rPr>
              <a:t> </a:t>
            </a:r>
            <a:r>
              <a:rPr lang="en-IN" sz="1800" dirty="0">
                <a:solidFill>
                  <a:srgbClr val="404040"/>
                </a:solidFill>
                <a:latin typeface="Carlito"/>
                <a:cs typeface="Carlito"/>
              </a:rPr>
              <a:t>‘Mission</a:t>
            </a:r>
            <a:r>
              <a:rPr lang="en-IN" sz="1800" spc="5" dirty="0">
                <a:solidFill>
                  <a:srgbClr val="404040"/>
                </a:solidFill>
                <a:latin typeface="Carlito"/>
                <a:cs typeface="Carlito"/>
              </a:rPr>
              <a:t> </a:t>
            </a:r>
            <a:r>
              <a:rPr lang="en-IN" sz="1800" spc="-5" dirty="0">
                <a:solidFill>
                  <a:srgbClr val="404040"/>
                </a:solidFill>
                <a:latin typeface="Carlito"/>
                <a:cs typeface="Carlito"/>
              </a:rPr>
              <a:t>Outcome’</a:t>
            </a:r>
            <a:r>
              <a:rPr lang="en-IN" sz="1800" spc="-65" dirty="0">
                <a:solidFill>
                  <a:srgbClr val="404040"/>
                </a:solidFill>
                <a:latin typeface="Carlito"/>
                <a:cs typeface="Carlito"/>
              </a:rPr>
              <a:t> </a:t>
            </a:r>
            <a:r>
              <a:rPr lang="en-IN" sz="1800" dirty="0">
                <a:solidFill>
                  <a:srgbClr val="404040"/>
                </a:solidFill>
                <a:latin typeface="Carlito"/>
                <a:cs typeface="Carlito"/>
              </a:rPr>
              <a:t>‘Landing</a:t>
            </a:r>
            <a:r>
              <a:rPr lang="en-IN" sz="1800" spc="-50" dirty="0">
                <a:solidFill>
                  <a:srgbClr val="404040"/>
                </a:solidFill>
                <a:latin typeface="Carlito"/>
                <a:cs typeface="Carlito"/>
              </a:rPr>
              <a:t> </a:t>
            </a:r>
            <a:r>
              <a:rPr lang="en-IN" sz="1800" spc="-5" dirty="0">
                <a:solidFill>
                  <a:srgbClr val="404040"/>
                </a:solidFill>
                <a:latin typeface="Carlito"/>
                <a:cs typeface="Carlito"/>
              </a:rPr>
              <a:t>Location’</a:t>
            </a:r>
            <a:endParaRPr lang="en-IN" sz="1800" dirty="0">
              <a:latin typeface="Carlito"/>
              <a:cs typeface="Carlito"/>
            </a:endParaRPr>
          </a:p>
          <a:p>
            <a:pPr marL="16510" marR="5080">
              <a:lnSpc>
                <a:spcPct val="150000"/>
              </a:lnSpc>
              <a:spcBef>
                <a:spcPts val="290"/>
              </a:spcBef>
            </a:pPr>
            <a:r>
              <a:rPr lang="en-IN" sz="1800" dirty="0">
                <a:solidFill>
                  <a:srgbClr val="404040"/>
                </a:solidFill>
                <a:latin typeface="Carlito"/>
                <a:cs typeface="Carlito"/>
              </a:rPr>
              <a:t>New </a:t>
            </a:r>
            <a:r>
              <a:rPr lang="en-IN" sz="1800" spc="-5" dirty="0">
                <a:solidFill>
                  <a:srgbClr val="404040"/>
                </a:solidFill>
                <a:latin typeface="Carlito"/>
                <a:cs typeface="Carlito"/>
              </a:rPr>
              <a:t>training </a:t>
            </a:r>
            <a:r>
              <a:rPr lang="en-IN" sz="1800" dirty="0">
                <a:solidFill>
                  <a:srgbClr val="404040"/>
                </a:solidFill>
                <a:latin typeface="Carlito"/>
                <a:cs typeface="Carlito"/>
              </a:rPr>
              <a:t>label column </a:t>
            </a:r>
            <a:r>
              <a:rPr lang="en-IN" sz="1800" spc="-15" dirty="0">
                <a:solidFill>
                  <a:srgbClr val="404040"/>
                </a:solidFill>
                <a:latin typeface="Carlito"/>
                <a:cs typeface="Carlito"/>
              </a:rPr>
              <a:t>‘class’ </a:t>
            </a:r>
            <a:r>
              <a:rPr lang="en-IN" sz="1800" spc="-5" dirty="0">
                <a:solidFill>
                  <a:srgbClr val="404040"/>
                </a:solidFill>
                <a:latin typeface="Carlito"/>
                <a:cs typeface="Carlito"/>
              </a:rPr>
              <a:t>with </a:t>
            </a:r>
            <a:r>
              <a:rPr lang="en-IN" sz="1800" dirty="0">
                <a:solidFill>
                  <a:srgbClr val="404040"/>
                </a:solidFill>
                <a:latin typeface="Carlito"/>
                <a:cs typeface="Carlito"/>
              </a:rPr>
              <a:t>a </a:t>
            </a:r>
            <a:r>
              <a:rPr lang="en-IN" sz="1800" spc="-5" dirty="0">
                <a:solidFill>
                  <a:srgbClr val="404040"/>
                </a:solidFill>
                <a:latin typeface="Carlito"/>
                <a:cs typeface="Carlito"/>
              </a:rPr>
              <a:t>value of </a:t>
            </a:r>
            <a:r>
              <a:rPr lang="en-IN" sz="1800" dirty="0">
                <a:solidFill>
                  <a:srgbClr val="404040"/>
                </a:solidFill>
                <a:latin typeface="Carlito"/>
                <a:cs typeface="Carlito"/>
              </a:rPr>
              <a:t>1 </a:t>
            </a:r>
            <a:r>
              <a:rPr lang="en-IN" sz="1800" spc="-5" dirty="0">
                <a:solidFill>
                  <a:srgbClr val="404040"/>
                </a:solidFill>
                <a:latin typeface="Carlito"/>
                <a:cs typeface="Carlito"/>
              </a:rPr>
              <a:t>if </a:t>
            </a:r>
            <a:r>
              <a:rPr lang="en-IN" sz="1800" dirty="0">
                <a:solidFill>
                  <a:srgbClr val="404040"/>
                </a:solidFill>
                <a:latin typeface="Carlito"/>
                <a:cs typeface="Carlito"/>
              </a:rPr>
              <a:t>‘Mission </a:t>
            </a:r>
            <a:r>
              <a:rPr lang="en-IN" sz="1800" spc="-5" dirty="0">
                <a:solidFill>
                  <a:srgbClr val="404040"/>
                </a:solidFill>
                <a:latin typeface="Carlito"/>
                <a:cs typeface="Carlito"/>
              </a:rPr>
              <a:t>Outcome’ is </a:t>
            </a:r>
            <a:r>
              <a:rPr lang="en-IN" sz="1800" spc="-30" dirty="0">
                <a:solidFill>
                  <a:srgbClr val="404040"/>
                </a:solidFill>
                <a:latin typeface="Carlito"/>
                <a:cs typeface="Carlito"/>
              </a:rPr>
              <a:t>True </a:t>
            </a:r>
            <a:r>
              <a:rPr lang="en-IN" sz="1800" dirty="0">
                <a:solidFill>
                  <a:srgbClr val="404040"/>
                </a:solidFill>
                <a:latin typeface="Carlito"/>
                <a:cs typeface="Carlito"/>
              </a:rPr>
              <a:t>and 0 </a:t>
            </a:r>
            <a:r>
              <a:rPr lang="en-IN" sz="1800" spc="-5" dirty="0">
                <a:solidFill>
                  <a:srgbClr val="404040"/>
                </a:solidFill>
                <a:latin typeface="Carlito"/>
                <a:cs typeface="Carlito"/>
              </a:rPr>
              <a:t>otherwise.  </a:t>
            </a:r>
            <a:r>
              <a:rPr lang="en-IN" sz="1800" u="heavy" spc="-20" dirty="0">
                <a:solidFill>
                  <a:srgbClr val="404040"/>
                </a:solidFill>
                <a:uFill>
                  <a:solidFill>
                    <a:srgbClr val="404040"/>
                  </a:solidFill>
                </a:uFill>
                <a:latin typeface="Carlito"/>
                <a:cs typeface="Carlito"/>
              </a:rPr>
              <a:t>Value </a:t>
            </a:r>
            <a:r>
              <a:rPr lang="en-IN" sz="1800" u="heavy" dirty="0">
                <a:solidFill>
                  <a:srgbClr val="404040"/>
                </a:solidFill>
                <a:uFill>
                  <a:solidFill>
                    <a:srgbClr val="404040"/>
                  </a:solidFill>
                </a:uFill>
                <a:latin typeface="Carlito"/>
                <a:cs typeface="Carlito"/>
              </a:rPr>
              <a:t>Mapping:</a:t>
            </a:r>
            <a:endParaRPr lang="en-IN" sz="1800" dirty="0">
              <a:latin typeface="Carlito"/>
              <a:cs typeface="Carlito"/>
            </a:endParaRPr>
          </a:p>
          <a:p>
            <a:pPr marL="16510">
              <a:lnSpc>
                <a:spcPct val="100000"/>
              </a:lnSpc>
              <a:spcBef>
                <a:spcPts val="1275"/>
              </a:spcBef>
            </a:pPr>
            <a:r>
              <a:rPr lang="en-IN" sz="1800" spc="-30" dirty="0">
                <a:solidFill>
                  <a:srgbClr val="404040"/>
                </a:solidFill>
                <a:latin typeface="Carlito"/>
                <a:cs typeface="Carlito"/>
              </a:rPr>
              <a:t>True </a:t>
            </a:r>
            <a:r>
              <a:rPr lang="en-IN" sz="1800" dirty="0">
                <a:solidFill>
                  <a:srgbClr val="404040"/>
                </a:solidFill>
                <a:latin typeface="Carlito"/>
                <a:cs typeface="Carlito"/>
              </a:rPr>
              <a:t>ASDS, </a:t>
            </a:r>
            <a:r>
              <a:rPr lang="en-IN" sz="1800" spc="-30" dirty="0">
                <a:solidFill>
                  <a:srgbClr val="404040"/>
                </a:solidFill>
                <a:latin typeface="Carlito"/>
                <a:cs typeface="Carlito"/>
              </a:rPr>
              <a:t>True </a:t>
            </a:r>
            <a:r>
              <a:rPr lang="en-IN" sz="1800" spc="-10" dirty="0">
                <a:solidFill>
                  <a:srgbClr val="404040"/>
                </a:solidFill>
                <a:latin typeface="Carlito"/>
                <a:cs typeface="Carlito"/>
              </a:rPr>
              <a:t>RTLS, </a:t>
            </a:r>
            <a:r>
              <a:rPr lang="en-IN" sz="1800" dirty="0">
                <a:solidFill>
                  <a:srgbClr val="404040"/>
                </a:solidFill>
                <a:latin typeface="Carlito"/>
                <a:cs typeface="Carlito"/>
              </a:rPr>
              <a:t>&amp; </a:t>
            </a:r>
            <a:r>
              <a:rPr lang="en-IN" sz="1800" spc="-30" dirty="0">
                <a:solidFill>
                  <a:srgbClr val="404040"/>
                </a:solidFill>
                <a:latin typeface="Carlito"/>
                <a:cs typeface="Carlito"/>
              </a:rPr>
              <a:t>True </a:t>
            </a:r>
            <a:r>
              <a:rPr lang="en-IN" sz="1800" dirty="0">
                <a:solidFill>
                  <a:srgbClr val="404040"/>
                </a:solidFill>
                <a:latin typeface="Carlito"/>
                <a:cs typeface="Carlito"/>
              </a:rPr>
              <a:t>Ocean – </a:t>
            </a:r>
            <a:r>
              <a:rPr lang="en-IN" sz="1800" spc="-10" dirty="0">
                <a:solidFill>
                  <a:srgbClr val="404040"/>
                </a:solidFill>
                <a:latin typeface="Carlito"/>
                <a:cs typeface="Carlito"/>
              </a:rPr>
              <a:t>set to </a:t>
            </a:r>
            <a:r>
              <a:rPr lang="en-IN" sz="1800" spc="-5" dirty="0">
                <a:solidFill>
                  <a:srgbClr val="404040"/>
                </a:solidFill>
                <a:latin typeface="Carlito"/>
                <a:cs typeface="Carlito"/>
              </a:rPr>
              <a:t>-&gt;</a:t>
            </a:r>
            <a:r>
              <a:rPr lang="en-IN" sz="1800" spc="-80" dirty="0">
                <a:solidFill>
                  <a:srgbClr val="404040"/>
                </a:solidFill>
                <a:latin typeface="Carlito"/>
                <a:cs typeface="Carlito"/>
              </a:rPr>
              <a:t> </a:t>
            </a:r>
            <a:r>
              <a:rPr lang="en-IN" sz="1800" dirty="0">
                <a:solidFill>
                  <a:srgbClr val="404040"/>
                </a:solidFill>
                <a:latin typeface="Carlito"/>
                <a:cs typeface="Carlito"/>
              </a:rPr>
              <a:t>1</a:t>
            </a:r>
            <a:endParaRPr lang="en-IN" sz="1800" dirty="0">
              <a:latin typeface="Carlito"/>
              <a:cs typeface="Carlito"/>
            </a:endParaRPr>
          </a:p>
          <a:p>
            <a:pPr marL="16510">
              <a:lnSpc>
                <a:spcPct val="100000"/>
              </a:lnSpc>
              <a:spcBef>
                <a:spcPts val="1200"/>
              </a:spcBef>
            </a:pPr>
            <a:r>
              <a:rPr lang="en-IN" sz="1800" dirty="0">
                <a:solidFill>
                  <a:srgbClr val="404040"/>
                </a:solidFill>
                <a:latin typeface="Carlito"/>
                <a:cs typeface="Carlito"/>
              </a:rPr>
              <a:t>None </a:t>
            </a:r>
            <a:r>
              <a:rPr lang="en-IN" sz="1800" dirty="0" err="1">
                <a:solidFill>
                  <a:srgbClr val="404040"/>
                </a:solidFill>
                <a:latin typeface="Carlito"/>
                <a:cs typeface="Carlito"/>
              </a:rPr>
              <a:t>None</a:t>
            </a:r>
            <a:r>
              <a:rPr lang="en-IN" sz="1800" dirty="0">
                <a:solidFill>
                  <a:srgbClr val="404040"/>
                </a:solidFill>
                <a:latin typeface="Carlito"/>
                <a:cs typeface="Carlito"/>
              </a:rPr>
              <a:t>, </a:t>
            </a:r>
            <a:r>
              <a:rPr lang="en-IN" sz="1800" spc="-15" dirty="0">
                <a:solidFill>
                  <a:srgbClr val="404040"/>
                </a:solidFill>
                <a:latin typeface="Carlito"/>
                <a:cs typeface="Carlito"/>
              </a:rPr>
              <a:t>False </a:t>
            </a:r>
            <a:r>
              <a:rPr lang="en-IN" sz="1800" dirty="0">
                <a:solidFill>
                  <a:srgbClr val="404040"/>
                </a:solidFill>
                <a:latin typeface="Carlito"/>
                <a:cs typeface="Carlito"/>
              </a:rPr>
              <a:t>ASDS, None ASDS, </a:t>
            </a:r>
            <a:r>
              <a:rPr lang="en-IN" sz="1800" spc="-15" dirty="0">
                <a:solidFill>
                  <a:srgbClr val="404040"/>
                </a:solidFill>
                <a:latin typeface="Carlito"/>
                <a:cs typeface="Carlito"/>
              </a:rPr>
              <a:t>False </a:t>
            </a:r>
            <a:r>
              <a:rPr lang="en-IN" sz="1800" dirty="0">
                <a:solidFill>
                  <a:srgbClr val="404040"/>
                </a:solidFill>
                <a:latin typeface="Carlito"/>
                <a:cs typeface="Carlito"/>
              </a:rPr>
              <a:t>Ocean, </a:t>
            </a:r>
            <a:r>
              <a:rPr lang="en-IN" sz="1800" spc="-15" dirty="0">
                <a:solidFill>
                  <a:srgbClr val="404040"/>
                </a:solidFill>
                <a:latin typeface="Carlito"/>
                <a:cs typeface="Carlito"/>
              </a:rPr>
              <a:t>False </a:t>
            </a:r>
            <a:r>
              <a:rPr lang="en-IN" sz="1800" spc="-10" dirty="0">
                <a:solidFill>
                  <a:srgbClr val="404040"/>
                </a:solidFill>
                <a:latin typeface="Carlito"/>
                <a:cs typeface="Carlito"/>
              </a:rPr>
              <a:t>RTLS </a:t>
            </a:r>
            <a:r>
              <a:rPr lang="en-IN" sz="1800" dirty="0">
                <a:solidFill>
                  <a:srgbClr val="404040"/>
                </a:solidFill>
                <a:latin typeface="Carlito"/>
                <a:cs typeface="Carlito"/>
              </a:rPr>
              <a:t>– </a:t>
            </a:r>
            <a:r>
              <a:rPr lang="en-IN" sz="1800" spc="-10" dirty="0">
                <a:solidFill>
                  <a:srgbClr val="404040"/>
                </a:solidFill>
                <a:latin typeface="Carlito"/>
                <a:cs typeface="Carlito"/>
              </a:rPr>
              <a:t>set to </a:t>
            </a:r>
            <a:r>
              <a:rPr lang="en-IN" sz="1800" spc="-5" dirty="0">
                <a:solidFill>
                  <a:srgbClr val="404040"/>
                </a:solidFill>
                <a:latin typeface="Carlito"/>
                <a:cs typeface="Carlito"/>
              </a:rPr>
              <a:t>-&gt;</a:t>
            </a:r>
            <a:r>
              <a:rPr lang="en-IN" sz="1800" spc="-105" dirty="0">
                <a:solidFill>
                  <a:srgbClr val="404040"/>
                </a:solidFill>
                <a:latin typeface="Carlito"/>
                <a:cs typeface="Carlito"/>
              </a:rPr>
              <a:t> </a:t>
            </a:r>
            <a:r>
              <a:rPr lang="en-IN" sz="1800" dirty="0">
                <a:solidFill>
                  <a:srgbClr val="404040"/>
                </a:solidFill>
                <a:latin typeface="Carlito"/>
                <a:cs typeface="Carlito"/>
              </a:rPr>
              <a:t>0</a:t>
            </a:r>
            <a:endParaRPr lang="en-IN" sz="1800" dirty="0">
              <a:latin typeface="Carlito"/>
              <a:cs typeface="Carlito"/>
            </a:endParaRPr>
          </a:p>
          <a:p>
            <a:pPr marL="0" marR="1900555" indent="0">
              <a:lnSpc>
                <a:spcPct val="148000"/>
              </a:lnSpc>
              <a:buNone/>
            </a:pPr>
            <a:r>
              <a:rPr lang="en-IN" sz="2400" u="heavy" spc="-5" dirty="0" err="1">
                <a:solidFill>
                  <a:srgbClr val="404040"/>
                </a:solidFill>
                <a:uFill>
                  <a:solidFill>
                    <a:srgbClr val="404040"/>
                  </a:solidFill>
                </a:uFill>
                <a:latin typeface="Carlito"/>
                <a:cs typeface="Carlito"/>
              </a:rPr>
              <a:t>GitHub</a:t>
            </a:r>
            <a:r>
              <a:rPr lang="en-IN" sz="2400" u="heavy" spc="-5" dirty="0">
                <a:solidFill>
                  <a:srgbClr val="404040"/>
                </a:solidFill>
                <a:uFill>
                  <a:solidFill>
                    <a:srgbClr val="404040"/>
                  </a:solidFill>
                </a:uFill>
                <a:latin typeface="Carlito"/>
                <a:cs typeface="Carlito"/>
              </a:rPr>
              <a:t> url:</a:t>
            </a:r>
            <a:endParaRPr lang="en-US" dirty="0"/>
          </a:p>
          <a:p>
            <a:r>
              <a:rPr lang="en-IN" u="heavy" spc="-5" dirty="0">
                <a:solidFill>
                  <a:srgbClr val="2996E1"/>
                </a:solidFill>
                <a:uFill>
                  <a:solidFill>
                    <a:srgbClr val="2996E1"/>
                  </a:solidFill>
                </a:uFill>
                <a:latin typeface="Carlito"/>
                <a:cs typeface="Carlito"/>
              </a:rPr>
              <a:t>https://github.com/sonavishal96/IBM_Data_Science_Capstone/blob/main/Data%20wrangling%20.ipynb</a:t>
            </a:r>
            <a:endParaRPr lang="en-IN" dirty="0">
              <a:latin typeface="Carlito"/>
              <a:cs typeface="Carlito"/>
            </a:endParaRPr>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674293"/>
            <a:ext cx="9745589" cy="4351338"/>
          </a:xfrm>
          <a:prstGeom prst="rect">
            <a:avLst/>
          </a:prstGeom>
        </p:spPr>
        <p:txBody>
          <a:bodyPr lIns="91440" tIns="45720" rIns="91440" bIns="45720" anchor="t"/>
          <a:lstStyle/>
          <a:p>
            <a:pPr marL="12700" marR="556260">
              <a:lnSpc>
                <a:spcPts val="2210"/>
              </a:lnSpc>
              <a:spcBef>
                <a:spcPts val="335"/>
              </a:spcBef>
            </a:pPr>
            <a:r>
              <a:rPr lang="en-IN" sz="1800" spc="-20" dirty="0">
                <a:solidFill>
                  <a:srgbClr val="404040"/>
                </a:solidFill>
                <a:latin typeface="Carlito"/>
                <a:cs typeface="Carlito"/>
              </a:rPr>
              <a:t>Exploratory </a:t>
            </a:r>
            <a:r>
              <a:rPr lang="en-IN" sz="1800" spc="-25" dirty="0">
                <a:solidFill>
                  <a:srgbClr val="404040"/>
                </a:solidFill>
                <a:latin typeface="Carlito"/>
                <a:cs typeface="Carlito"/>
              </a:rPr>
              <a:t>Data </a:t>
            </a:r>
            <a:r>
              <a:rPr lang="en-IN" sz="1800" spc="-15" dirty="0">
                <a:solidFill>
                  <a:srgbClr val="404040"/>
                </a:solidFill>
                <a:latin typeface="Carlito"/>
                <a:cs typeface="Carlito"/>
              </a:rPr>
              <a:t>Analysis </a:t>
            </a:r>
            <a:r>
              <a:rPr lang="en-IN" sz="1800" spc="-20" dirty="0">
                <a:solidFill>
                  <a:srgbClr val="404040"/>
                </a:solidFill>
                <a:latin typeface="Carlito"/>
                <a:cs typeface="Carlito"/>
              </a:rPr>
              <a:t>performed </a:t>
            </a:r>
            <a:r>
              <a:rPr lang="en-IN" sz="1800" spc="-5" dirty="0">
                <a:solidFill>
                  <a:srgbClr val="404040"/>
                </a:solidFill>
                <a:latin typeface="Carlito"/>
                <a:cs typeface="Carlito"/>
              </a:rPr>
              <a:t>on variables </a:t>
            </a:r>
            <a:r>
              <a:rPr lang="en-IN" sz="1800" spc="-15" dirty="0">
                <a:solidFill>
                  <a:srgbClr val="404040"/>
                </a:solidFill>
                <a:latin typeface="Carlito"/>
                <a:cs typeface="Carlito"/>
              </a:rPr>
              <a:t>Flight </a:t>
            </a:r>
            <a:r>
              <a:rPr lang="en-IN" sz="1800" spc="-50" dirty="0">
                <a:solidFill>
                  <a:srgbClr val="404040"/>
                </a:solidFill>
                <a:latin typeface="Carlito"/>
                <a:cs typeface="Carlito"/>
              </a:rPr>
              <a:t>Number, </a:t>
            </a:r>
            <a:r>
              <a:rPr lang="en-IN" sz="1800" spc="-25" dirty="0">
                <a:solidFill>
                  <a:srgbClr val="404040"/>
                </a:solidFill>
                <a:latin typeface="Carlito"/>
                <a:cs typeface="Carlito"/>
              </a:rPr>
              <a:t>Payload </a:t>
            </a:r>
            <a:r>
              <a:rPr lang="en-IN" sz="1800" dirty="0">
                <a:solidFill>
                  <a:srgbClr val="404040"/>
                </a:solidFill>
                <a:latin typeface="Carlito"/>
                <a:cs typeface="Carlito"/>
              </a:rPr>
              <a:t>Mass, </a:t>
            </a:r>
            <a:r>
              <a:rPr lang="en-IN" sz="1800" spc="-5" dirty="0">
                <a:solidFill>
                  <a:srgbClr val="404040"/>
                </a:solidFill>
                <a:latin typeface="Carlito"/>
                <a:cs typeface="Carlito"/>
              </a:rPr>
              <a:t>Launch </a:t>
            </a:r>
            <a:r>
              <a:rPr lang="en-IN" sz="1800" spc="-15" dirty="0">
                <a:solidFill>
                  <a:srgbClr val="404040"/>
                </a:solidFill>
                <a:latin typeface="Carlito"/>
                <a:cs typeface="Carlito"/>
              </a:rPr>
              <a:t>Site,  </a:t>
            </a:r>
            <a:r>
              <a:rPr lang="en-IN" sz="1800" spc="-5" dirty="0">
                <a:solidFill>
                  <a:srgbClr val="404040"/>
                </a:solidFill>
                <a:latin typeface="Carlito"/>
                <a:cs typeface="Carlito"/>
              </a:rPr>
              <a:t>Orbit, Class </a:t>
            </a:r>
            <a:r>
              <a:rPr lang="en-IN" sz="1800" dirty="0">
                <a:solidFill>
                  <a:srgbClr val="404040"/>
                </a:solidFill>
                <a:latin typeface="Carlito"/>
                <a:cs typeface="Carlito"/>
              </a:rPr>
              <a:t>and</a:t>
            </a:r>
            <a:r>
              <a:rPr lang="en-IN" sz="1800" spc="-45" dirty="0">
                <a:solidFill>
                  <a:srgbClr val="404040"/>
                </a:solidFill>
                <a:latin typeface="Carlito"/>
                <a:cs typeface="Carlito"/>
              </a:rPr>
              <a:t> </a:t>
            </a:r>
            <a:r>
              <a:rPr lang="en-IN" sz="1800" spc="-130" dirty="0">
                <a:solidFill>
                  <a:srgbClr val="404040"/>
                </a:solidFill>
                <a:latin typeface="Carlito"/>
                <a:cs typeface="Carlito"/>
              </a:rPr>
              <a:t>Year.</a:t>
            </a:r>
            <a:endParaRPr lang="en-IN" sz="1800" dirty="0">
              <a:latin typeface="Carlito"/>
              <a:cs typeface="Carlito"/>
            </a:endParaRPr>
          </a:p>
          <a:p>
            <a:pPr marL="12700">
              <a:lnSpc>
                <a:spcPct val="100000"/>
              </a:lnSpc>
              <a:spcBef>
                <a:spcPts val="1050"/>
              </a:spcBef>
            </a:pPr>
            <a:r>
              <a:rPr lang="en-IN" sz="1800" u="heavy" spc="-5" dirty="0">
                <a:solidFill>
                  <a:srgbClr val="404040"/>
                </a:solidFill>
                <a:uFill>
                  <a:solidFill>
                    <a:srgbClr val="404040"/>
                  </a:solidFill>
                </a:uFill>
                <a:latin typeface="Carlito"/>
                <a:cs typeface="Carlito"/>
              </a:rPr>
              <a:t>Plots</a:t>
            </a:r>
            <a:r>
              <a:rPr lang="en-IN" sz="1800" u="heavy" spc="-55" dirty="0">
                <a:solidFill>
                  <a:srgbClr val="404040"/>
                </a:solidFill>
                <a:uFill>
                  <a:solidFill>
                    <a:srgbClr val="404040"/>
                  </a:solidFill>
                </a:uFill>
                <a:latin typeface="Carlito"/>
                <a:cs typeface="Carlito"/>
              </a:rPr>
              <a:t> </a:t>
            </a:r>
            <a:r>
              <a:rPr lang="en-IN" sz="1800" u="heavy" spc="-5" dirty="0">
                <a:solidFill>
                  <a:srgbClr val="404040"/>
                </a:solidFill>
                <a:uFill>
                  <a:solidFill>
                    <a:srgbClr val="404040"/>
                  </a:solidFill>
                </a:uFill>
                <a:latin typeface="Carlito"/>
                <a:cs typeface="Carlito"/>
              </a:rPr>
              <a:t>Used:</a:t>
            </a:r>
            <a:endParaRPr lang="en-IN" sz="1800" dirty="0">
              <a:latin typeface="Carlito"/>
              <a:cs typeface="Carlito"/>
            </a:endParaRPr>
          </a:p>
          <a:p>
            <a:pPr marL="12700" marR="405765">
              <a:lnSpc>
                <a:spcPts val="2210"/>
              </a:lnSpc>
              <a:spcBef>
                <a:spcPts val="1430"/>
              </a:spcBef>
            </a:pPr>
            <a:r>
              <a:rPr lang="en-IN" sz="1800" spc="-15" dirty="0">
                <a:solidFill>
                  <a:srgbClr val="404040"/>
                </a:solidFill>
                <a:latin typeface="Carlito"/>
                <a:cs typeface="Carlito"/>
              </a:rPr>
              <a:t>Flight </a:t>
            </a:r>
            <a:r>
              <a:rPr lang="en-IN" sz="1800" dirty="0">
                <a:solidFill>
                  <a:srgbClr val="404040"/>
                </a:solidFill>
                <a:latin typeface="Carlito"/>
                <a:cs typeface="Carlito"/>
              </a:rPr>
              <a:t>Number </a:t>
            </a:r>
            <a:r>
              <a:rPr lang="en-IN" sz="1800" spc="-20" dirty="0">
                <a:solidFill>
                  <a:srgbClr val="404040"/>
                </a:solidFill>
                <a:latin typeface="Carlito"/>
                <a:cs typeface="Carlito"/>
              </a:rPr>
              <a:t>vs. </a:t>
            </a:r>
            <a:r>
              <a:rPr lang="en-IN" sz="1800" spc="-25" dirty="0">
                <a:solidFill>
                  <a:srgbClr val="404040"/>
                </a:solidFill>
                <a:latin typeface="Carlito"/>
                <a:cs typeface="Carlito"/>
              </a:rPr>
              <a:t>Payload </a:t>
            </a:r>
            <a:r>
              <a:rPr lang="en-IN" sz="1800" dirty="0">
                <a:solidFill>
                  <a:srgbClr val="404040"/>
                </a:solidFill>
                <a:latin typeface="Carlito"/>
                <a:cs typeface="Carlito"/>
              </a:rPr>
              <a:t>Mass, </a:t>
            </a:r>
            <a:r>
              <a:rPr lang="en-IN" sz="1800" spc="-10" dirty="0">
                <a:solidFill>
                  <a:srgbClr val="404040"/>
                </a:solidFill>
                <a:latin typeface="Carlito"/>
                <a:cs typeface="Carlito"/>
              </a:rPr>
              <a:t>Flight </a:t>
            </a:r>
            <a:r>
              <a:rPr lang="en-IN" sz="1800" dirty="0">
                <a:solidFill>
                  <a:srgbClr val="404040"/>
                </a:solidFill>
                <a:latin typeface="Carlito"/>
                <a:cs typeface="Carlito"/>
              </a:rPr>
              <a:t>Number </a:t>
            </a:r>
            <a:r>
              <a:rPr lang="en-IN" sz="1800" spc="-20" dirty="0">
                <a:solidFill>
                  <a:srgbClr val="404040"/>
                </a:solidFill>
                <a:latin typeface="Carlito"/>
                <a:cs typeface="Carlito"/>
              </a:rPr>
              <a:t>vs. </a:t>
            </a:r>
            <a:r>
              <a:rPr lang="en-IN" sz="1800" spc="-5" dirty="0">
                <a:solidFill>
                  <a:srgbClr val="404040"/>
                </a:solidFill>
                <a:latin typeface="Carlito"/>
                <a:cs typeface="Carlito"/>
              </a:rPr>
              <a:t>Launch </a:t>
            </a:r>
            <a:r>
              <a:rPr lang="en-IN" sz="1800" spc="-15" dirty="0">
                <a:solidFill>
                  <a:srgbClr val="404040"/>
                </a:solidFill>
                <a:latin typeface="Carlito"/>
                <a:cs typeface="Carlito"/>
              </a:rPr>
              <a:t>Site, </a:t>
            </a:r>
            <a:r>
              <a:rPr lang="en-IN" sz="1800" spc="-25" dirty="0">
                <a:solidFill>
                  <a:srgbClr val="404040"/>
                </a:solidFill>
                <a:latin typeface="Carlito"/>
                <a:cs typeface="Carlito"/>
              </a:rPr>
              <a:t>Payload </a:t>
            </a:r>
            <a:r>
              <a:rPr lang="en-IN" sz="1800" dirty="0">
                <a:solidFill>
                  <a:srgbClr val="404040"/>
                </a:solidFill>
                <a:latin typeface="Carlito"/>
                <a:cs typeface="Carlito"/>
              </a:rPr>
              <a:t>Mass </a:t>
            </a:r>
            <a:r>
              <a:rPr lang="en-IN" sz="1800" spc="-20" dirty="0">
                <a:solidFill>
                  <a:srgbClr val="404040"/>
                </a:solidFill>
                <a:latin typeface="Carlito"/>
                <a:cs typeface="Carlito"/>
              </a:rPr>
              <a:t>vs. </a:t>
            </a:r>
            <a:r>
              <a:rPr lang="en-IN" sz="1800" spc="-5" dirty="0">
                <a:solidFill>
                  <a:srgbClr val="404040"/>
                </a:solidFill>
                <a:latin typeface="Carlito"/>
                <a:cs typeface="Carlito"/>
              </a:rPr>
              <a:t>Launch </a:t>
            </a:r>
            <a:r>
              <a:rPr lang="en-IN" sz="1800" spc="-15" dirty="0">
                <a:solidFill>
                  <a:srgbClr val="404040"/>
                </a:solidFill>
                <a:latin typeface="Carlito"/>
                <a:cs typeface="Carlito"/>
              </a:rPr>
              <a:t>Site,  </a:t>
            </a:r>
            <a:r>
              <a:rPr lang="en-IN" sz="1800" spc="-5" dirty="0">
                <a:solidFill>
                  <a:srgbClr val="404040"/>
                </a:solidFill>
                <a:latin typeface="Carlito"/>
                <a:cs typeface="Carlito"/>
              </a:rPr>
              <a:t>Orbit </a:t>
            </a:r>
            <a:r>
              <a:rPr lang="en-IN" sz="1800" spc="-20" dirty="0">
                <a:solidFill>
                  <a:srgbClr val="404040"/>
                </a:solidFill>
                <a:latin typeface="Carlito"/>
                <a:cs typeface="Carlito"/>
              </a:rPr>
              <a:t>vs. </a:t>
            </a:r>
            <a:r>
              <a:rPr lang="en-IN" sz="1800" dirty="0">
                <a:solidFill>
                  <a:srgbClr val="404040"/>
                </a:solidFill>
                <a:latin typeface="Carlito"/>
                <a:cs typeface="Carlito"/>
              </a:rPr>
              <a:t>Success </a:t>
            </a:r>
            <a:r>
              <a:rPr lang="en-IN" sz="1800" spc="-20" dirty="0">
                <a:solidFill>
                  <a:srgbClr val="404040"/>
                </a:solidFill>
                <a:latin typeface="Carlito"/>
                <a:cs typeface="Carlito"/>
              </a:rPr>
              <a:t>Rate, </a:t>
            </a:r>
            <a:r>
              <a:rPr lang="en-IN" sz="1800" spc="-10" dirty="0">
                <a:solidFill>
                  <a:srgbClr val="404040"/>
                </a:solidFill>
                <a:latin typeface="Carlito"/>
                <a:cs typeface="Carlito"/>
              </a:rPr>
              <a:t>Flight </a:t>
            </a:r>
            <a:r>
              <a:rPr lang="en-IN" sz="1800" dirty="0">
                <a:solidFill>
                  <a:srgbClr val="404040"/>
                </a:solidFill>
                <a:latin typeface="Carlito"/>
                <a:cs typeface="Carlito"/>
              </a:rPr>
              <a:t>Number </a:t>
            </a:r>
            <a:r>
              <a:rPr lang="en-IN" sz="1800" spc="-20" dirty="0">
                <a:solidFill>
                  <a:srgbClr val="404040"/>
                </a:solidFill>
                <a:latin typeface="Carlito"/>
                <a:cs typeface="Carlito"/>
              </a:rPr>
              <a:t>vs. </a:t>
            </a:r>
            <a:r>
              <a:rPr lang="en-IN" sz="1800" spc="-5" dirty="0">
                <a:solidFill>
                  <a:srgbClr val="404040"/>
                </a:solidFill>
                <a:latin typeface="Carlito"/>
                <a:cs typeface="Carlito"/>
              </a:rPr>
              <a:t>Orbit, </a:t>
            </a:r>
            <a:r>
              <a:rPr lang="en-IN" sz="1800" spc="-25" dirty="0">
                <a:solidFill>
                  <a:srgbClr val="404040"/>
                </a:solidFill>
                <a:latin typeface="Carlito"/>
                <a:cs typeface="Carlito"/>
              </a:rPr>
              <a:t>Payload </a:t>
            </a:r>
            <a:r>
              <a:rPr lang="en-IN" sz="1800" spc="-15" dirty="0" err="1">
                <a:solidFill>
                  <a:srgbClr val="404040"/>
                </a:solidFill>
                <a:latin typeface="Carlito"/>
                <a:cs typeface="Carlito"/>
              </a:rPr>
              <a:t>vs</a:t>
            </a:r>
            <a:r>
              <a:rPr lang="en-IN" sz="1800" spc="-15" dirty="0">
                <a:solidFill>
                  <a:srgbClr val="404040"/>
                </a:solidFill>
                <a:latin typeface="Carlito"/>
                <a:cs typeface="Carlito"/>
              </a:rPr>
              <a:t> </a:t>
            </a:r>
            <a:r>
              <a:rPr lang="en-IN" sz="1800" spc="-5" dirty="0">
                <a:solidFill>
                  <a:srgbClr val="404040"/>
                </a:solidFill>
                <a:latin typeface="Carlito"/>
                <a:cs typeface="Carlito"/>
              </a:rPr>
              <a:t>Orbit, </a:t>
            </a:r>
            <a:r>
              <a:rPr lang="en-IN" sz="1800" dirty="0">
                <a:solidFill>
                  <a:srgbClr val="404040"/>
                </a:solidFill>
                <a:latin typeface="Carlito"/>
                <a:cs typeface="Carlito"/>
              </a:rPr>
              <a:t>and Success </a:t>
            </a:r>
            <a:r>
              <a:rPr lang="en-IN" sz="1800" spc="-60" dirty="0">
                <a:solidFill>
                  <a:srgbClr val="404040"/>
                </a:solidFill>
                <a:latin typeface="Carlito"/>
                <a:cs typeface="Carlito"/>
              </a:rPr>
              <a:t>Yearly</a:t>
            </a:r>
            <a:r>
              <a:rPr lang="en-IN" sz="1800" spc="70" dirty="0">
                <a:solidFill>
                  <a:srgbClr val="404040"/>
                </a:solidFill>
                <a:latin typeface="Carlito"/>
                <a:cs typeface="Carlito"/>
              </a:rPr>
              <a:t> </a:t>
            </a:r>
            <a:r>
              <a:rPr lang="en-IN" sz="1800" spc="-60" dirty="0">
                <a:solidFill>
                  <a:srgbClr val="404040"/>
                </a:solidFill>
                <a:latin typeface="Carlito"/>
                <a:cs typeface="Carlito"/>
              </a:rPr>
              <a:t>Trend</a:t>
            </a:r>
            <a:endParaRPr lang="en-IN" sz="1800" dirty="0">
              <a:latin typeface="Carlito"/>
              <a:cs typeface="Carlito"/>
            </a:endParaRPr>
          </a:p>
          <a:p>
            <a:pPr marL="12700">
              <a:lnSpc>
                <a:spcPts val="2300"/>
              </a:lnSpc>
              <a:spcBef>
                <a:spcPts val="1160"/>
              </a:spcBef>
            </a:pPr>
            <a:r>
              <a:rPr lang="en-IN" sz="1800" spc="-25" dirty="0">
                <a:solidFill>
                  <a:srgbClr val="404040"/>
                </a:solidFill>
                <a:latin typeface="Carlito"/>
                <a:cs typeface="Carlito"/>
              </a:rPr>
              <a:t>Scatter </a:t>
            </a:r>
            <a:r>
              <a:rPr lang="en-IN" sz="1800" spc="-5" dirty="0">
                <a:solidFill>
                  <a:srgbClr val="404040"/>
                </a:solidFill>
                <a:latin typeface="Carlito"/>
                <a:cs typeface="Carlito"/>
              </a:rPr>
              <a:t>plots, line </a:t>
            </a:r>
            <a:r>
              <a:rPr lang="en-IN" sz="1800" dirty="0">
                <a:solidFill>
                  <a:srgbClr val="404040"/>
                </a:solidFill>
                <a:latin typeface="Carlito"/>
                <a:cs typeface="Carlito"/>
              </a:rPr>
              <a:t>charts, and </a:t>
            </a:r>
            <a:r>
              <a:rPr lang="en-IN" sz="1800" spc="-5" dirty="0">
                <a:solidFill>
                  <a:srgbClr val="404040"/>
                </a:solidFill>
                <a:latin typeface="Carlito"/>
                <a:cs typeface="Carlito"/>
              </a:rPr>
              <a:t>bar plots </a:t>
            </a:r>
            <a:r>
              <a:rPr lang="en-IN" sz="1800" spc="-20" dirty="0">
                <a:solidFill>
                  <a:srgbClr val="404040"/>
                </a:solidFill>
                <a:latin typeface="Carlito"/>
                <a:cs typeface="Carlito"/>
              </a:rPr>
              <a:t>were </a:t>
            </a:r>
            <a:r>
              <a:rPr lang="en-IN" sz="1800" spc="-5" dirty="0">
                <a:solidFill>
                  <a:srgbClr val="404040"/>
                </a:solidFill>
                <a:latin typeface="Carlito"/>
                <a:cs typeface="Carlito"/>
              </a:rPr>
              <a:t>used </a:t>
            </a:r>
            <a:r>
              <a:rPr lang="en-IN" sz="1800" spc="-20" dirty="0">
                <a:solidFill>
                  <a:srgbClr val="404040"/>
                </a:solidFill>
                <a:latin typeface="Carlito"/>
                <a:cs typeface="Carlito"/>
              </a:rPr>
              <a:t>to compare </a:t>
            </a:r>
            <a:r>
              <a:rPr lang="en-IN" sz="1800" spc="-5" dirty="0">
                <a:solidFill>
                  <a:srgbClr val="404040"/>
                </a:solidFill>
                <a:latin typeface="Carlito"/>
                <a:cs typeface="Carlito"/>
              </a:rPr>
              <a:t>relationships between variables</a:t>
            </a:r>
            <a:r>
              <a:rPr lang="en-IN" sz="1800" spc="-20" dirty="0">
                <a:solidFill>
                  <a:srgbClr val="404040"/>
                </a:solidFill>
                <a:latin typeface="Carlito"/>
                <a:cs typeface="Carlito"/>
              </a:rPr>
              <a:t> to</a:t>
            </a:r>
            <a:endParaRPr lang="en-IN" sz="1800" dirty="0">
              <a:latin typeface="Carlito"/>
              <a:cs typeface="Carlito"/>
            </a:endParaRPr>
          </a:p>
          <a:p>
            <a:pPr marL="12700">
              <a:lnSpc>
                <a:spcPts val="2300"/>
              </a:lnSpc>
            </a:pPr>
            <a:r>
              <a:rPr lang="en-IN" sz="1800" spc="-5" dirty="0">
                <a:solidFill>
                  <a:srgbClr val="404040"/>
                </a:solidFill>
                <a:latin typeface="Carlito"/>
                <a:cs typeface="Carlito"/>
              </a:rPr>
              <a:t>decide if </a:t>
            </a:r>
            <a:r>
              <a:rPr lang="en-IN" sz="1800" dirty="0">
                <a:solidFill>
                  <a:srgbClr val="404040"/>
                </a:solidFill>
                <a:latin typeface="Carlito"/>
                <a:cs typeface="Carlito"/>
              </a:rPr>
              <a:t>a </a:t>
            </a:r>
            <a:r>
              <a:rPr lang="en-IN" sz="1800" spc="-10" dirty="0">
                <a:solidFill>
                  <a:srgbClr val="404040"/>
                </a:solidFill>
                <a:latin typeface="Carlito"/>
                <a:cs typeface="Carlito"/>
              </a:rPr>
              <a:t>relationship </a:t>
            </a:r>
            <a:r>
              <a:rPr lang="en-IN" sz="1800" spc="-25" dirty="0">
                <a:solidFill>
                  <a:srgbClr val="404040"/>
                </a:solidFill>
                <a:latin typeface="Carlito"/>
                <a:cs typeface="Carlito"/>
              </a:rPr>
              <a:t>exists </a:t>
            </a:r>
            <a:r>
              <a:rPr lang="en-IN" sz="1800" dirty="0">
                <a:solidFill>
                  <a:srgbClr val="404040"/>
                </a:solidFill>
                <a:latin typeface="Carlito"/>
                <a:cs typeface="Carlito"/>
              </a:rPr>
              <a:t>so </a:t>
            </a:r>
            <a:r>
              <a:rPr lang="en-IN" sz="1800" spc="-5" dirty="0">
                <a:solidFill>
                  <a:srgbClr val="404040"/>
                </a:solidFill>
                <a:latin typeface="Carlito"/>
                <a:cs typeface="Carlito"/>
              </a:rPr>
              <a:t>that they could </a:t>
            </a:r>
            <a:r>
              <a:rPr lang="en-IN" sz="1800" dirty="0">
                <a:solidFill>
                  <a:srgbClr val="404040"/>
                </a:solidFill>
                <a:latin typeface="Carlito"/>
                <a:cs typeface="Carlito"/>
              </a:rPr>
              <a:t>be </a:t>
            </a:r>
            <a:r>
              <a:rPr lang="en-IN" sz="1800" spc="-5" dirty="0">
                <a:solidFill>
                  <a:srgbClr val="404040"/>
                </a:solidFill>
                <a:latin typeface="Carlito"/>
                <a:cs typeface="Carlito"/>
              </a:rPr>
              <a:t>used in </a:t>
            </a:r>
            <a:r>
              <a:rPr lang="en-IN" sz="1800" spc="-10" dirty="0">
                <a:solidFill>
                  <a:srgbClr val="404040"/>
                </a:solidFill>
                <a:latin typeface="Carlito"/>
                <a:cs typeface="Carlito"/>
              </a:rPr>
              <a:t>training </a:t>
            </a:r>
            <a:r>
              <a:rPr lang="en-IN" sz="1800" dirty="0">
                <a:solidFill>
                  <a:srgbClr val="404040"/>
                </a:solidFill>
                <a:latin typeface="Carlito"/>
                <a:cs typeface="Carlito"/>
              </a:rPr>
              <a:t>the machine </a:t>
            </a:r>
            <a:r>
              <a:rPr lang="en-IN" sz="1800" spc="-5" dirty="0">
                <a:solidFill>
                  <a:srgbClr val="404040"/>
                </a:solidFill>
                <a:latin typeface="Carlito"/>
                <a:cs typeface="Carlito"/>
              </a:rPr>
              <a:t>learning</a:t>
            </a:r>
            <a:r>
              <a:rPr lang="en-IN" sz="1800" spc="-45" dirty="0">
                <a:solidFill>
                  <a:srgbClr val="404040"/>
                </a:solidFill>
                <a:latin typeface="Carlito"/>
                <a:cs typeface="Carlito"/>
              </a:rPr>
              <a:t> </a:t>
            </a:r>
            <a:r>
              <a:rPr lang="en-IN" sz="1800" spc="-5" dirty="0">
                <a:solidFill>
                  <a:srgbClr val="404040"/>
                </a:solidFill>
                <a:latin typeface="Carlito"/>
                <a:cs typeface="Carlito"/>
              </a:rPr>
              <a:t>model</a:t>
            </a:r>
            <a:endParaRPr lang="en-IN" sz="1800" dirty="0">
              <a:latin typeface="Carlito"/>
              <a:cs typeface="Carlito"/>
            </a:endParaRPr>
          </a:p>
          <a:p>
            <a:r>
              <a:rPr lang="en-IN" sz="1800" u="heavy" dirty="0" err="1">
                <a:solidFill>
                  <a:srgbClr val="404040"/>
                </a:solidFill>
                <a:uFill>
                  <a:solidFill>
                    <a:srgbClr val="404040"/>
                  </a:solidFill>
                </a:uFill>
                <a:latin typeface="Carlito"/>
                <a:cs typeface="Carlito"/>
              </a:rPr>
              <a:t>GitHub</a:t>
            </a:r>
            <a:r>
              <a:rPr lang="en-IN" sz="1800" u="heavy" dirty="0">
                <a:solidFill>
                  <a:srgbClr val="404040"/>
                </a:solidFill>
                <a:uFill>
                  <a:solidFill>
                    <a:srgbClr val="404040"/>
                  </a:solidFill>
                </a:uFill>
                <a:latin typeface="Carlito"/>
                <a:cs typeface="Carlito"/>
              </a:rPr>
              <a:t> </a:t>
            </a:r>
            <a:r>
              <a:rPr lang="en-IN" sz="1800" u="heavy" spc="-5" dirty="0">
                <a:solidFill>
                  <a:srgbClr val="404040"/>
                </a:solidFill>
                <a:uFill>
                  <a:solidFill>
                    <a:srgbClr val="404040"/>
                  </a:solidFill>
                </a:uFill>
                <a:latin typeface="Carlito"/>
                <a:cs typeface="Carlito"/>
              </a:rPr>
              <a:t>url: </a:t>
            </a:r>
            <a:r>
              <a:rPr lang="en-IN" sz="1800" spc="-5" dirty="0">
                <a:solidFill>
                  <a:srgbClr val="404040"/>
                </a:solidFill>
                <a:latin typeface="Carlito"/>
                <a:cs typeface="Carlito"/>
              </a:rPr>
              <a:t> </a:t>
            </a:r>
            <a:r>
              <a:rPr lang="en-IN" sz="1800" u="heavy" spc="-10" dirty="0">
                <a:solidFill>
                  <a:srgbClr val="2996E1"/>
                </a:solidFill>
                <a:uFill>
                  <a:solidFill>
                    <a:srgbClr val="404040"/>
                  </a:solidFill>
                </a:uFill>
                <a:latin typeface="Carlito"/>
                <a:cs typeface="Carlito"/>
              </a:rPr>
              <a:t>https://github.com/sonavishal96/IBM_Data_Science_Capstone/blob/main/EDA%20with%20Visualization.ipynb</a:t>
            </a:r>
            <a:endParaRPr lang="en-IN" sz="1800" dirty="0">
              <a:latin typeface="Carlito"/>
              <a:cs typeface="Carlito"/>
            </a:endParaRPr>
          </a:p>
          <a:p>
            <a:endParaRPr lang="en-US" sz="1800"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IN" sz="1800" spc="-5" dirty="0">
                <a:solidFill>
                  <a:srgbClr val="404040"/>
                </a:solidFill>
                <a:latin typeface="Carlito"/>
                <a:cs typeface="Carlito"/>
              </a:rPr>
              <a:t>Loaded </a:t>
            </a:r>
            <a:r>
              <a:rPr lang="en-IN" sz="1800" spc="-25" dirty="0">
                <a:solidFill>
                  <a:srgbClr val="404040"/>
                </a:solidFill>
                <a:latin typeface="Carlito"/>
                <a:cs typeface="Carlito"/>
              </a:rPr>
              <a:t>data </a:t>
            </a:r>
            <a:r>
              <a:rPr lang="en-IN" sz="1800" spc="-10" dirty="0">
                <a:solidFill>
                  <a:srgbClr val="404040"/>
                </a:solidFill>
                <a:latin typeface="Carlito"/>
                <a:cs typeface="Carlito"/>
              </a:rPr>
              <a:t>set </a:t>
            </a:r>
            <a:r>
              <a:rPr lang="en-IN" sz="1800" spc="-25" dirty="0">
                <a:solidFill>
                  <a:srgbClr val="404040"/>
                </a:solidFill>
                <a:latin typeface="Carlito"/>
                <a:cs typeface="Carlito"/>
              </a:rPr>
              <a:t>into </a:t>
            </a:r>
            <a:r>
              <a:rPr lang="en-IN" sz="1800" dirty="0">
                <a:solidFill>
                  <a:srgbClr val="404040"/>
                </a:solidFill>
                <a:latin typeface="Carlito"/>
                <a:cs typeface="Carlito"/>
              </a:rPr>
              <a:t>IBM DB2</a:t>
            </a:r>
            <a:r>
              <a:rPr lang="en-IN" sz="1800" spc="-125" dirty="0">
                <a:solidFill>
                  <a:srgbClr val="404040"/>
                </a:solidFill>
                <a:latin typeface="Carlito"/>
                <a:cs typeface="Carlito"/>
              </a:rPr>
              <a:t> </a:t>
            </a:r>
            <a:r>
              <a:rPr lang="en-IN" sz="1800" spc="-5" dirty="0">
                <a:solidFill>
                  <a:srgbClr val="404040"/>
                </a:solidFill>
                <a:latin typeface="Carlito"/>
                <a:cs typeface="Carlito"/>
              </a:rPr>
              <a:t>Database.</a:t>
            </a:r>
            <a:endParaRPr lang="en-IN" sz="1800" dirty="0">
              <a:latin typeface="Carlito"/>
              <a:cs typeface="Carlito"/>
            </a:endParaRPr>
          </a:p>
          <a:p>
            <a:pPr marL="12700">
              <a:lnSpc>
                <a:spcPct val="100000"/>
              </a:lnSpc>
              <a:spcBef>
                <a:spcPts val="1175"/>
              </a:spcBef>
            </a:pPr>
            <a:r>
              <a:rPr lang="en-IN" sz="1800" spc="-5" dirty="0">
                <a:solidFill>
                  <a:srgbClr val="404040"/>
                </a:solidFill>
                <a:latin typeface="Carlito"/>
                <a:cs typeface="Carlito"/>
              </a:rPr>
              <a:t>Queried using SQL </a:t>
            </a:r>
            <a:r>
              <a:rPr lang="en-IN" sz="1800" dirty="0">
                <a:solidFill>
                  <a:srgbClr val="404040"/>
                </a:solidFill>
                <a:latin typeface="Carlito"/>
                <a:cs typeface="Carlito"/>
              </a:rPr>
              <a:t>Python</a:t>
            </a:r>
            <a:r>
              <a:rPr lang="en-IN" sz="1800" spc="-100" dirty="0">
                <a:solidFill>
                  <a:srgbClr val="404040"/>
                </a:solidFill>
                <a:latin typeface="Carlito"/>
                <a:cs typeface="Carlito"/>
              </a:rPr>
              <a:t> </a:t>
            </a:r>
            <a:r>
              <a:rPr lang="en-IN" sz="1800" spc="-25" dirty="0">
                <a:solidFill>
                  <a:srgbClr val="404040"/>
                </a:solidFill>
                <a:latin typeface="Carlito"/>
                <a:cs typeface="Carlito"/>
              </a:rPr>
              <a:t>integration.</a:t>
            </a:r>
            <a:endParaRPr lang="en-IN" sz="1800" dirty="0">
              <a:latin typeface="Carlito"/>
              <a:cs typeface="Carlito"/>
            </a:endParaRPr>
          </a:p>
          <a:p>
            <a:pPr marL="12700">
              <a:lnSpc>
                <a:spcPct val="100000"/>
              </a:lnSpc>
              <a:spcBef>
                <a:spcPts val="1560"/>
              </a:spcBef>
            </a:pPr>
            <a:r>
              <a:rPr lang="en-IN" sz="1800" spc="-5" dirty="0">
                <a:solidFill>
                  <a:srgbClr val="404040"/>
                </a:solidFill>
                <a:latin typeface="Carlito"/>
                <a:cs typeface="Carlito"/>
              </a:rPr>
              <a:t>Queries </a:t>
            </a:r>
            <a:r>
              <a:rPr lang="en-IN" sz="1800" spc="-20" dirty="0">
                <a:solidFill>
                  <a:srgbClr val="404040"/>
                </a:solidFill>
                <a:latin typeface="Carlito"/>
                <a:cs typeface="Carlito"/>
              </a:rPr>
              <a:t>were </a:t>
            </a:r>
            <a:r>
              <a:rPr lang="en-IN" sz="1800" dirty="0">
                <a:solidFill>
                  <a:srgbClr val="404040"/>
                </a:solidFill>
                <a:latin typeface="Carlito"/>
                <a:cs typeface="Carlito"/>
              </a:rPr>
              <a:t>made </a:t>
            </a:r>
            <a:r>
              <a:rPr lang="en-IN" sz="1800" spc="-20" dirty="0">
                <a:solidFill>
                  <a:srgbClr val="404040"/>
                </a:solidFill>
                <a:latin typeface="Carlito"/>
                <a:cs typeface="Carlito"/>
              </a:rPr>
              <a:t>to </a:t>
            </a:r>
            <a:r>
              <a:rPr lang="en-IN" sz="1800" spc="-10" dirty="0">
                <a:solidFill>
                  <a:srgbClr val="404040"/>
                </a:solidFill>
                <a:latin typeface="Carlito"/>
                <a:cs typeface="Carlito"/>
              </a:rPr>
              <a:t>get </a:t>
            </a:r>
            <a:r>
              <a:rPr lang="en-IN" sz="1800" dirty="0">
                <a:solidFill>
                  <a:srgbClr val="404040"/>
                </a:solidFill>
                <a:latin typeface="Carlito"/>
                <a:cs typeface="Carlito"/>
              </a:rPr>
              <a:t>a </a:t>
            </a:r>
            <a:r>
              <a:rPr lang="en-IN" sz="1800" spc="-25" dirty="0">
                <a:solidFill>
                  <a:srgbClr val="404040"/>
                </a:solidFill>
                <a:latin typeface="Carlito"/>
                <a:cs typeface="Carlito"/>
              </a:rPr>
              <a:t>better </a:t>
            </a:r>
            <a:r>
              <a:rPr lang="en-IN" sz="1800" spc="-20" dirty="0">
                <a:solidFill>
                  <a:srgbClr val="404040"/>
                </a:solidFill>
                <a:latin typeface="Carlito"/>
                <a:cs typeface="Carlito"/>
              </a:rPr>
              <a:t>understanding </a:t>
            </a:r>
            <a:r>
              <a:rPr lang="en-IN" sz="1800" spc="-5" dirty="0">
                <a:solidFill>
                  <a:srgbClr val="404040"/>
                </a:solidFill>
                <a:latin typeface="Carlito"/>
                <a:cs typeface="Carlito"/>
              </a:rPr>
              <a:t>of </a:t>
            </a:r>
            <a:r>
              <a:rPr lang="en-IN" sz="1800" dirty="0">
                <a:solidFill>
                  <a:srgbClr val="404040"/>
                </a:solidFill>
                <a:latin typeface="Carlito"/>
                <a:cs typeface="Carlito"/>
              </a:rPr>
              <a:t>the</a:t>
            </a:r>
            <a:r>
              <a:rPr lang="en-IN" sz="1800" spc="25" dirty="0">
                <a:solidFill>
                  <a:srgbClr val="404040"/>
                </a:solidFill>
                <a:latin typeface="Carlito"/>
                <a:cs typeface="Carlito"/>
              </a:rPr>
              <a:t> </a:t>
            </a:r>
            <a:r>
              <a:rPr lang="en-IN" sz="1800" spc="-20" dirty="0">
                <a:solidFill>
                  <a:srgbClr val="404040"/>
                </a:solidFill>
                <a:latin typeface="Carlito"/>
                <a:cs typeface="Carlito"/>
              </a:rPr>
              <a:t>dataset.</a:t>
            </a:r>
            <a:endParaRPr lang="en-IN" sz="1800" dirty="0">
              <a:latin typeface="Carlito"/>
              <a:cs typeface="Carlito"/>
            </a:endParaRPr>
          </a:p>
          <a:p>
            <a:pPr marL="12700" marR="434975">
              <a:lnSpc>
                <a:spcPts val="2200"/>
              </a:lnSpc>
              <a:spcBef>
                <a:spcPts val="1440"/>
              </a:spcBef>
            </a:pPr>
            <a:r>
              <a:rPr lang="en-IN" sz="1800" spc="-5" dirty="0">
                <a:solidFill>
                  <a:srgbClr val="404040"/>
                </a:solidFill>
                <a:latin typeface="Carlito"/>
                <a:cs typeface="Carlito"/>
              </a:rPr>
              <a:t>Queried </a:t>
            </a:r>
            <a:r>
              <a:rPr lang="en-IN" sz="1800" spc="-20" dirty="0">
                <a:solidFill>
                  <a:srgbClr val="404040"/>
                </a:solidFill>
                <a:latin typeface="Carlito"/>
                <a:cs typeface="Carlito"/>
              </a:rPr>
              <a:t>information </a:t>
            </a:r>
            <a:r>
              <a:rPr lang="en-IN" sz="1800" dirty="0">
                <a:solidFill>
                  <a:srgbClr val="404040"/>
                </a:solidFill>
                <a:latin typeface="Carlito"/>
                <a:cs typeface="Carlito"/>
              </a:rPr>
              <a:t>about launch </a:t>
            </a:r>
            <a:r>
              <a:rPr lang="en-IN" sz="1800" spc="-20" dirty="0">
                <a:solidFill>
                  <a:srgbClr val="404040"/>
                </a:solidFill>
                <a:latin typeface="Carlito"/>
                <a:cs typeface="Carlito"/>
              </a:rPr>
              <a:t>site </a:t>
            </a:r>
            <a:r>
              <a:rPr lang="en-IN" sz="1800" spc="-5" dirty="0">
                <a:solidFill>
                  <a:srgbClr val="404040"/>
                </a:solidFill>
                <a:latin typeface="Carlito"/>
                <a:cs typeface="Carlito"/>
              </a:rPr>
              <a:t>names, mission </a:t>
            </a:r>
            <a:r>
              <a:rPr lang="en-IN" sz="1800" spc="-20" dirty="0">
                <a:solidFill>
                  <a:srgbClr val="404040"/>
                </a:solidFill>
                <a:latin typeface="Carlito"/>
                <a:cs typeface="Carlito"/>
              </a:rPr>
              <a:t>outcomes, various pay </a:t>
            </a:r>
            <a:r>
              <a:rPr lang="en-IN" sz="1800" dirty="0">
                <a:solidFill>
                  <a:srgbClr val="404040"/>
                </a:solidFill>
                <a:latin typeface="Carlito"/>
                <a:cs typeface="Carlito"/>
              </a:rPr>
              <a:t>load </a:t>
            </a:r>
            <a:r>
              <a:rPr lang="en-IN" sz="1800" spc="-25" dirty="0">
                <a:solidFill>
                  <a:srgbClr val="404040"/>
                </a:solidFill>
                <a:latin typeface="Carlito"/>
                <a:cs typeface="Carlito"/>
              </a:rPr>
              <a:t>sizes </a:t>
            </a:r>
            <a:r>
              <a:rPr lang="en-IN" sz="1800" spc="-5" dirty="0">
                <a:solidFill>
                  <a:srgbClr val="404040"/>
                </a:solidFill>
                <a:latin typeface="Carlito"/>
                <a:cs typeface="Carlito"/>
              </a:rPr>
              <a:t>of  </a:t>
            </a:r>
            <a:r>
              <a:rPr lang="en-IN" sz="1800" spc="-25" dirty="0">
                <a:solidFill>
                  <a:srgbClr val="404040"/>
                </a:solidFill>
                <a:latin typeface="Carlito"/>
                <a:cs typeface="Carlito"/>
              </a:rPr>
              <a:t>customers </a:t>
            </a:r>
            <a:r>
              <a:rPr lang="en-IN" sz="1800" dirty="0">
                <a:solidFill>
                  <a:srgbClr val="404040"/>
                </a:solidFill>
                <a:latin typeface="Carlito"/>
                <a:cs typeface="Carlito"/>
              </a:rPr>
              <a:t>and </a:t>
            </a:r>
            <a:r>
              <a:rPr lang="en-IN" sz="1800" spc="-20" dirty="0">
                <a:solidFill>
                  <a:srgbClr val="404040"/>
                </a:solidFill>
                <a:latin typeface="Carlito"/>
                <a:cs typeface="Carlito"/>
              </a:rPr>
              <a:t>booster </a:t>
            </a:r>
            <a:r>
              <a:rPr lang="en-IN" sz="1800" spc="-25" dirty="0">
                <a:solidFill>
                  <a:srgbClr val="404040"/>
                </a:solidFill>
                <a:latin typeface="Carlito"/>
                <a:cs typeface="Carlito"/>
              </a:rPr>
              <a:t>versions, </a:t>
            </a:r>
            <a:r>
              <a:rPr lang="en-IN" sz="1800" dirty="0">
                <a:solidFill>
                  <a:srgbClr val="404040"/>
                </a:solidFill>
                <a:latin typeface="Carlito"/>
                <a:cs typeface="Carlito"/>
              </a:rPr>
              <a:t>and landing</a:t>
            </a:r>
            <a:r>
              <a:rPr lang="en-IN" sz="1800" spc="5" dirty="0">
                <a:solidFill>
                  <a:srgbClr val="404040"/>
                </a:solidFill>
                <a:latin typeface="Carlito"/>
                <a:cs typeface="Carlito"/>
              </a:rPr>
              <a:t> </a:t>
            </a:r>
            <a:r>
              <a:rPr lang="en-IN" sz="1800" spc="-15" dirty="0">
                <a:solidFill>
                  <a:srgbClr val="404040"/>
                </a:solidFill>
                <a:latin typeface="Carlito"/>
                <a:cs typeface="Carlito"/>
              </a:rPr>
              <a:t>outcomes</a:t>
            </a:r>
            <a:endParaRPr lang="en-IN" sz="1800" dirty="0">
              <a:latin typeface="Carlito"/>
              <a:cs typeface="Carlito"/>
            </a:endParaRPr>
          </a:p>
          <a:p>
            <a:pPr>
              <a:lnSpc>
                <a:spcPct val="100000"/>
              </a:lnSpc>
              <a:spcBef>
                <a:spcPts val="30"/>
              </a:spcBef>
            </a:pPr>
            <a:endParaRPr lang="en-IN" sz="1800" dirty="0">
              <a:latin typeface="Carlito"/>
              <a:cs typeface="Carlito"/>
            </a:endParaRPr>
          </a:p>
          <a:p>
            <a:pPr marL="12700" marR="5080">
              <a:lnSpc>
                <a:spcPct val="149000"/>
              </a:lnSpc>
            </a:pPr>
            <a:r>
              <a:rPr lang="en-IN" sz="1800" u="heavy" dirty="0" err="1">
                <a:solidFill>
                  <a:srgbClr val="404040"/>
                </a:solidFill>
                <a:uFill>
                  <a:solidFill>
                    <a:srgbClr val="404040"/>
                  </a:solidFill>
                </a:uFill>
                <a:latin typeface="Carlito"/>
                <a:cs typeface="Carlito"/>
              </a:rPr>
              <a:t>GitHub</a:t>
            </a:r>
            <a:r>
              <a:rPr lang="en-IN" sz="1800" u="heavy" dirty="0">
                <a:solidFill>
                  <a:srgbClr val="404040"/>
                </a:solidFill>
                <a:uFill>
                  <a:solidFill>
                    <a:srgbClr val="404040"/>
                  </a:solidFill>
                </a:uFill>
                <a:latin typeface="Carlito"/>
                <a:cs typeface="Carlito"/>
              </a:rPr>
              <a:t> </a:t>
            </a:r>
            <a:r>
              <a:rPr lang="en-IN" sz="1800" u="heavy" spc="-5" dirty="0">
                <a:solidFill>
                  <a:srgbClr val="404040"/>
                </a:solidFill>
                <a:uFill>
                  <a:solidFill>
                    <a:srgbClr val="404040"/>
                  </a:solidFill>
                </a:uFill>
                <a:latin typeface="Carlito"/>
                <a:cs typeface="Carlito"/>
              </a:rPr>
              <a:t>url: </a:t>
            </a:r>
            <a:r>
              <a:rPr lang="en-IN" sz="1800" spc="-5" dirty="0">
                <a:solidFill>
                  <a:srgbClr val="404040"/>
                </a:solidFill>
                <a:latin typeface="Carlito"/>
                <a:cs typeface="Carlito"/>
              </a:rPr>
              <a:t> </a:t>
            </a:r>
            <a:r>
              <a:rPr lang="en-IN" sz="1800" u="heavy" spc="-5" dirty="0">
                <a:solidFill>
                  <a:srgbClr val="2996E1"/>
                </a:solidFill>
                <a:uFill>
                  <a:solidFill>
                    <a:srgbClr val="2996E1"/>
                  </a:solidFill>
                </a:uFill>
                <a:latin typeface="Carlito"/>
                <a:cs typeface="Carlito"/>
              </a:rPr>
              <a:t>https://github.com/sonavishal96/IBM_Data_Science_Capstone/blob/main/EDA%20with%20SQL.ipynb</a:t>
            </a:r>
            <a:endParaRPr lang="en-IN" sz="1800" dirty="0">
              <a:latin typeface="Carlito"/>
              <a:cs typeface="Carlito"/>
            </a:endParaRPr>
          </a:p>
          <a:p>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24840" y="1674235"/>
            <a:ext cx="10515600" cy="4351338"/>
          </a:xfrm>
          <a:prstGeom prst="rect">
            <a:avLst/>
          </a:prstGeom>
        </p:spPr>
        <p:txBody>
          <a:bodyPr>
            <a:normAutofit/>
          </a:bodyPr>
          <a:lstStyle/>
          <a:p>
            <a:pPr marL="12700" marR="5080">
              <a:lnSpc>
                <a:spcPts val="2210"/>
              </a:lnSpc>
              <a:spcBef>
                <a:spcPts val="335"/>
              </a:spcBef>
            </a:pPr>
            <a:r>
              <a:rPr lang="en-IN" sz="2400" spc="-15" dirty="0">
                <a:solidFill>
                  <a:srgbClr val="404040"/>
                </a:solidFill>
                <a:latin typeface="Carlito"/>
                <a:cs typeface="Carlito"/>
              </a:rPr>
              <a:t>Folium </a:t>
            </a:r>
            <a:r>
              <a:rPr lang="en-IN" sz="2400" spc="-5" dirty="0">
                <a:solidFill>
                  <a:srgbClr val="404040"/>
                </a:solidFill>
                <a:latin typeface="Carlito"/>
                <a:cs typeface="Carlito"/>
              </a:rPr>
              <a:t>maps mark Launch Sites, successful </a:t>
            </a:r>
            <a:r>
              <a:rPr lang="en-IN" sz="2400" dirty="0">
                <a:solidFill>
                  <a:srgbClr val="404040"/>
                </a:solidFill>
                <a:latin typeface="Carlito"/>
                <a:cs typeface="Carlito"/>
              </a:rPr>
              <a:t>and </a:t>
            </a:r>
            <a:r>
              <a:rPr lang="en-IN" sz="2400" spc="-5" dirty="0">
                <a:solidFill>
                  <a:srgbClr val="404040"/>
                </a:solidFill>
                <a:latin typeface="Carlito"/>
                <a:cs typeface="Carlito"/>
              </a:rPr>
              <a:t>unsuccessful </a:t>
            </a:r>
            <a:r>
              <a:rPr lang="en-IN" sz="2400" dirty="0">
                <a:solidFill>
                  <a:srgbClr val="404040"/>
                </a:solidFill>
                <a:latin typeface="Carlito"/>
                <a:cs typeface="Carlito"/>
              </a:rPr>
              <a:t>landings, and a </a:t>
            </a:r>
            <a:r>
              <a:rPr lang="en-IN" sz="2400" spc="-25" dirty="0">
                <a:solidFill>
                  <a:srgbClr val="404040"/>
                </a:solidFill>
                <a:latin typeface="Carlito"/>
                <a:cs typeface="Carlito"/>
              </a:rPr>
              <a:t>proximity example  </a:t>
            </a:r>
            <a:r>
              <a:rPr lang="en-IN" sz="2400" spc="-20" dirty="0">
                <a:solidFill>
                  <a:srgbClr val="404040"/>
                </a:solidFill>
                <a:latin typeface="Carlito"/>
                <a:cs typeface="Carlito"/>
              </a:rPr>
              <a:t>to </a:t>
            </a:r>
            <a:r>
              <a:rPr lang="en-IN" sz="2400" spc="-40" dirty="0">
                <a:solidFill>
                  <a:srgbClr val="404040"/>
                </a:solidFill>
                <a:latin typeface="Carlito"/>
                <a:cs typeface="Carlito"/>
              </a:rPr>
              <a:t>key </a:t>
            </a:r>
            <a:r>
              <a:rPr lang="en-IN" sz="2400" spc="-5" dirty="0">
                <a:solidFill>
                  <a:srgbClr val="404040"/>
                </a:solidFill>
                <a:latin typeface="Carlito"/>
                <a:cs typeface="Carlito"/>
              </a:rPr>
              <a:t>locations: </a:t>
            </a:r>
            <a:r>
              <a:rPr lang="en-IN" sz="2400" spc="-60" dirty="0">
                <a:solidFill>
                  <a:srgbClr val="404040"/>
                </a:solidFill>
                <a:latin typeface="Carlito"/>
                <a:cs typeface="Carlito"/>
              </a:rPr>
              <a:t>Railway, Highway, </a:t>
            </a:r>
            <a:r>
              <a:rPr lang="en-IN" sz="2400" spc="-20" dirty="0">
                <a:solidFill>
                  <a:srgbClr val="404040"/>
                </a:solidFill>
                <a:latin typeface="Carlito"/>
                <a:cs typeface="Carlito"/>
              </a:rPr>
              <a:t>Coast, </a:t>
            </a:r>
            <a:r>
              <a:rPr lang="en-IN" sz="2400" dirty="0">
                <a:solidFill>
                  <a:srgbClr val="404040"/>
                </a:solidFill>
                <a:latin typeface="Carlito"/>
                <a:cs typeface="Carlito"/>
              </a:rPr>
              <a:t>and</a:t>
            </a:r>
            <a:r>
              <a:rPr lang="en-IN" sz="2400" spc="35" dirty="0">
                <a:solidFill>
                  <a:srgbClr val="404040"/>
                </a:solidFill>
                <a:latin typeface="Carlito"/>
                <a:cs typeface="Carlito"/>
              </a:rPr>
              <a:t> </a:t>
            </a:r>
            <a:r>
              <a:rPr lang="en-IN" sz="2400" spc="-60" dirty="0">
                <a:solidFill>
                  <a:srgbClr val="404040"/>
                </a:solidFill>
                <a:latin typeface="Carlito"/>
                <a:cs typeface="Carlito"/>
              </a:rPr>
              <a:t>City.</a:t>
            </a:r>
            <a:endParaRPr lang="en-IN" sz="2400" dirty="0">
              <a:latin typeface="Carlito"/>
              <a:cs typeface="Carlito"/>
            </a:endParaRPr>
          </a:p>
          <a:p>
            <a:pPr marL="12700" marR="311150">
              <a:lnSpc>
                <a:spcPts val="2300"/>
              </a:lnSpc>
              <a:spcBef>
                <a:spcPts val="1115"/>
              </a:spcBef>
            </a:pPr>
            <a:r>
              <a:rPr lang="en-IN" sz="2400" spc="-5" dirty="0">
                <a:solidFill>
                  <a:srgbClr val="404040"/>
                </a:solidFill>
                <a:latin typeface="Carlito"/>
                <a:cs typeface="Carlito"/>
              </a:rPr>
              <a:t>This </a:t>
            </a:r>
            <a:r>
              <a:rPr lang="en-IN" sz="2400" spc="-15" dirty="0">
                <a:solidFill>
                  <a:srgbClr val="404040"/>
                </a:solidFill>
                <a:latin typeface="Carlito"/>
                <a:cs typeface="Carlito"/>
              </a:rPr>
              <a:t>allows </a:t>
            </a:r>
            <a:r>
              <a:rPr lang="en-IN" sz="2400" spc="-5" dirty="0">
                <a:solidFill>
                  <a:srgbClr val="404040"/>
                </a:solidFill>
                <a:latin typeface="Carlito"/>
                <a:cs typeface="Carlito"/>
              </a:rPr>
              <a:t>us </a:t>
            </a:r>
            <a:r>
              <a:rPr lang="en-IN" sz="2400" spc="-20" dirty="0">
                <a:solidFill>
                  <a:srgbClr val="404040"/>
                </a:solidFill>
                <a:latin typeface="Carlito"/>
                <a:cs typeface="Carlito"/>
              </a:rPr>
              <a:t>to understand why </a:t>
            </a:r>
            <a:r>
              <a:rPr lang="en-IN" sz="2400" dirty="0">
                <a:solidFill>
                  <a:srgbClr val="404040"/>
                </a:solidFill>
                <a:latin typeface="Carlito"/>
                <a:cs typeface="Carlito"/>
              </a:rPr>
              <a:t>launch </a:t>
            </a:r>
            <a:r>
              <a:rPr lang="en-IN" sz="2400" spc="-20" dirty="0">
                <a:solidFill>
                  <a:srgbClr val="404040"/>
                </a:solidFill>
                <a:latin typeface="Carlito"/>
                <a:cs typeface="Carlito"/>
              </a:rPr>
              <a:t>sites </a:t>
            </a:r>
            <a:r>
              <a:rPr lang="en-IN" sz="2400" spc="-25" dirty="0">
                <a:solidFill>
                  <a:srgbClr val="404040"/>
                </a:solidFill>
                <a:latin typeface="Carlito"/>
                <a:cs typeface="Carlito"/>
              </a:rPr>
              <a:t>may </a:t>
            </a:r>
            <a:r>
              <a:rPr lang="en-IN" sz="2400" dirty="0">
                <a:solidFill>
                  <a:srgbClr val="404040"/>
                </a:solidFill>
                <a:latin typeface="Carlito"/>
                <a:cs typeface="Carlito"/>
              </a:rPr>
              <a:t>be </a:t>
            </a:r>
            <a:r>
              <a:rPr lang="en-IN" sz="2400" spc="-20" dirty="0">
                <a:solidFill>
                  <a:srgbClr val="404040"/>
                </a:solidFill>
                <a:latin typeface="Carlito"/>
                <a:cs typeface="Carlito"/>
              </a:rPr>
              <a:t>located </a:t>
            </a:r>
            <a:r>
              <a:rPr lang="en-IN" sz="2400" spc="-5" dirty="0">
                <a:solidFill>
                  <a:srgbClr val="404040"/>
                </a:solidFill>
                <a:latin typeface="Carlito"/>
                <a:cs typeface="Carlito"/>
              </a:rPr>
              <a:t>where they </a:t>
            </a:r>
            <a:r>
              <a:rPr lang="en-IN" sz="2400" spc="-20" dirty="0">
                <a:solidFill>
                  <a:srgbClr val="404040"/>
                </a:solidFill>
                <a:latin typeface="Carlito"/>
                <a:cs typeface="Carlito"/>
              </a:rPr>
              <a:t>are. </a:t>
            </a:r>
            <a:r>
              <a:rPr lang="en-IN" sz="2400" dirty="0">
                <a:solidFill>
                  <a:srgbClr val="404040"/>
                </a:solidFill>
                <a:latin typeface="Carlito"/>
                <a:cs typeface="Carlito"/>
              </a:rPr>
              <a:t>Also </a:t>
            </a:r>
            <a:r>
              <a:rPr lang="en-IN" sz="2400" spc="-20" dirty="0">
                <a:solidFill>
                  <a:srgbClr val="404040"/>
                </a:solidFill>
                <a:latin typeface="Carlito"/>
                <a:cs typeface="Carlito"/>
              </a:rPr>
              <a:t>visualizes  </a:t>
            </a:r>
            <a:r>
              <a:rPr lang="en-IN" sz="2400" spc="-5" dirty="0">
                <a:solidFill>
                  <a:srgbClr val="404040"/>
                </a:solidFill>
                <a:latin typeface="Carlito"/>
                <a:cs typeface="Carlito"/>
              </a:rPr>
              <a:t>successful </a:t>
            </a:r>
            <a:r>
              <a:rPr lang="en-IN" sz="2400" dirty="0">
                <a:solidFill>
                  <a:srgbClr val="404040"/>
                </a:solidFill>
                <a:latin typeface="Carlito"/>
                <a:cs typeface="Carlito"/>
              </a:rPr>
              <a:t>landings </a:t>
            </a:r>
            <a:r>
              <a:rPr lang="en-IN" sz="2400" spc="-25" dirty="0">
                <a:solidFill>
                  <a:srgbClr val="404040"/>
                </a:solidFill>
                <a:latin typeface="Carlito"/>
                <a:cs typeface="Carlito"/>
              </a:rPr>
              <a:t>relative </a:t>
            </a:r>
            <a:r>
              <a:rPr lang="en-IN" sz="2400" spc="-20" dirty="0">
                <a:solidFill>
                  <a:srgbClr val="404040"/>
                </a:solidFill>
                <a:latin typeface="Carlito"/>
                <a:cs typeface="Carlito"/>
              </a:rPr>
              <a:t>to</a:t>
            </a:r>
            <a:r>
              <a:rPr lang="en-IN" sz="2400" spc="-25" dirty="0">
                <a:solidFill>
                  <a:srgbClr val="404040"/>
                </a:solidFill>
                <a:latin typeface="Carlito"/>
                <a:cs typeface="Carlito"/>
              </a:rPr>
              <a:t> </a:t>
            </a:r>
            <a:r>
              <a:rPr lang="en-IN" sz="2400" spc="-5" dirty="0">
                <a:solidFill>
                  <a:srgbClr val="404040"/>
                </a:solidFill>
                <a:latin typeface="Carlito"/>
                <a:cs typeface="Carlito"/>
              </a:rPr>
              <a:t>location.</a:t>
            </a:r>
            <a:endParaRPr lang="en-IN" sz="2400" dirty="0">
              <a:latin typeface="Carlito"/>
              <a:cs typeface="Carlito"/>
            </a:endParaRPr>
          </a:p>
          <a:p>
            <a:pPr marL="12700">
              <a:lnSpc>
                <a:spcPct val="100000"/>
              </a:lnSpc>
              <a:spcBef>
                <a:spcPts val="1070"/>
              </a:spcBef>
            </a:pPr>
            <a:r>
              <a:rPr lang="en-IN" sz="2400" u="heavy" dirty="0" err="1">
                <a:solidFill>
                  <a:srgbClr val="404040"/>
                </a:solidFill>
                <a:uFill>
                  <a:solidFill>
                    <a:srgbClr val="404040"/>
                  </a:solidFill>
                </a:uFill>
                <a:latin typeface="Carlito"/>
                <a:cs typeface="Carlito"/>
              </a:rPr>
              <a:t>GitHub</a:t>
            </a:r>
            <a:r>
              <a:rPr lang="en-IN" sz="2400" u="heavy" spc="5" dirty="0">
                <a:solidFill>
                  <a:srgbClr val="404040"/>
                </a:solidFill>
                <a:uFill>
                  <a:solidFill>
                    <a:srgbClr val="404040"/>
                  </a:solidFill>
                </a:uFill>
                <a:latin typeface="Carlito"/>
                <a:cs typeface="Carlito"/>
              </a:rPr>
              <a:t> </a:t>
            </a:r>
            <a:r>
              <a:rPr lang="en-IN" sz="2400" u="heavy" spc="-5" dirty="0">
                <a:solidFill>
                  <a:srgbClr val="404040"/>
                </a:solidFill>
                <a:uFill>
                  <a:solidFill>
                    <a:srgbClr val="404040"/>
                  </a:solidFill>
                </a:uFill>
                <a:latin typeface="Carlito"/>
                <a:cs typeface="Carlito"/>
              </a:rPr>
              <a:t>url:</a:t>
            </a:r>
            <a:endParaRPr lang="en-IN" sz="2400" dirty="0">
              <a:latin typeface="Carlito"/>
              <a:cs typeface="Carlito"/>
            </a:endParaRPr>
          </a:p>
          <a:p>
            <a:pPr marL="12700" marR="7620">
              <a:lnSpc>
                <a:spcPct val="150100"/>
              </a:lnSpc>
              <a:spcBef>
                <a:spcPts val="300"/>
              </a:spcBef>
            </a:pPr>
            <a:r>
              <a:rPr lang="en-IN" sz="2400" u="heavy" spc="-10" dirty="0">
                <a:solidFill>
                  <a:srgbClr val="2996E1"/>
                </a:solidFill>
                <a:uFill>
                  <a:solidFill>
                    <a:srgbClr val="404040"/>
                  </a:solidFill>
                </a:uFill>
                <a:latin typeface="Carlito"/>
                <a:cs typeface="Carlito"/>
              </a:rPr>
              <a:t>https://github.com/sonavishal96/IBM_Data_Science_Capstone/blob/main/Interactive%20Visual%20Analytics%20with%20Folium.ipynb</a:t>
            </a:r>
            <a:endParaRPr lang="en-IN" sz="2400" dirty="0">
              <a:latin typeface="Carlito"/>
              <a:cs typeface="Carlito"/>
            </a:endParaRP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0000" lnSpcReduction="20000"/>
          </a:bodyPr>
          <a:lstStyle/>
          <a:p>
            <a:pPr marL="12700">
              <a:lnSpc>
                <a:spcPct val="100000"/>
              </a:lnSpc>
              <a:spcBef>
                <a:spcPts val="1200"/>
              </a:spcBef>
            </a:pPr>
            <a:r>
              <a:rPr lang="en-IN" sz="2400" spc="-10" dirty="0">
                <a:solidFill>
                  <a:srgbClr val="404040"/>
                </a:solidFill>
                <a:latin typeface="Carlito"/>
                <a:cs typeface="Carlito"/>
              </a:rPr>
              <a:t>Dashboard </a:t>
            </a:r>
            <a:r>
              <a:rPr lang="en-IN" sz="2400" dirty="0">
                <a:solidFill>
                  <a:srgbClr val="404040"/>
                </a:solidFill>
                <a:latin typeface="Carlito"/>
                <a:cs typeface="Carlito"/>
              </a:rPr>
              <a:t>includes a </a:t>
            </a:r>
            <a:r>
              <a:rPr lang="en-IN" sz="2400" spc="-5" dirty="0">
                <a:solidFill>
                  <a:srgbClr val="404040"/>
                </a:solidFill>
                <a:latin typeface="Carlito"/>
                <a:cs typeface="Carlito"/>
              </a:rPr>
              <a:t>pie </a:t>
            </a:r>
            <a:r>
              <a:rPr lang="en-IN" sz="2400" dirty="0">
                <a:solidFill>
                  <a:srgbClr val="404040"/>
                </a:solidFill>
                <a:latin typeface="Carlito"/>
                <a:cs typeface="Carlito"/>
              </a:rPr>
              <a:t>chart and a </a:t>
            </a:r>
            <a:r>
              <a:rPr lang="en-IN" sz="2400" spc="-25" dirty="0">
                <a:solidFill>
                  <a:srgbClr val="404040"/>
                </a:solidFill>
                <a:latin typeface="Carlito"/>
                <a:cs typeface="Carlito"/>
              </a:rPr>
              <a:t>scatter</a:t>
            </a:r>
            <a:r>
              <a:rPr lang="en-IN" sz="2400" spc="-135" dirty="0">
                <a:solidFill>
                  <a:srgbClr val="404040"/>
                </a:solidFill>
                <a:latin typeface="Carlito"/>
                <a:cs typeface="Carlito"/>
              </a:rPr>
              <a:t> </a:t>
            </a:r>
            <a:r>
              <a:rPr lang="en-IN" sz="2400" spc="-5" dirty="0">
                <a:solidFill>
                  <a:srgbClr val="404040"/>
                </a:solidFill>
                <a:latin typeface="Carlito"/>
                <a:cs typeface="Carlito"/>
              </a:rPr>
              <a:t>plot.</a:t>
            </a:r>
            <a:endParaRPr lang="en-IN" sz="2400" dirty="0">
              <a:latin typeface="Carlito"/>
              <a:cs typeface="Carlito"/>
            </a:endParaRPr>
          </a:p>
          <a:p>
            <a:pPr marL="12700" marR="84455">
              <a:lnSpc>
                <a:spcPts val="2290"/>
              </a:lnSpc>
              <a:spcBef>
                <a:spcPts val="1275"/>
              </a:spcBef>
            </a:pPr>
            <a:r>
              <a:rPr lang="en-IN" sz="2400" spc="-5" dirty="0">
                <a:solidFill>
                  <a:srgbClr val="404040"/>
                </a:solidFill>
                <a:latin typeface="Carlito"/>
                <a:cs typeface="Carlito"/>
              </a:rPr>
              <a:t>Pie </a:t>
            </a:r>
            <a:r>
              <a:rPr lang="en-IN" sz="2400" dirty="0">
                <a:solidFill>
                  <a:srgbClr val="404040"/>
                </a:solidFill>
                <a:latin typeface="Carlito"/>
                <a:cs typeface="Carlito"/>
              </a:rPr>
              <a:t>chart </a:t>
            </a:r>
            <a:r>
              <a:rPr lang="en-IN" sz="2400" spc="-5" dirty="0">
                <a:solidFill>
                  <a:srgbClr val="404040"/>
                </a:solidFill>
                <a:latin typeface="Carlito"/>
                <a:cs typeface="Carlito"/>
              </a:rPr>
              <a:t>can be selected </a:t>
            </a:r>
            <a:r>
              <a:rPr lang="en-IN" sz="2400" spc="-20" dirty="0">
                <a:solidFill>
                  <a:srgbClr val="404040"/>
                </a:solidFill>
                <a:latin typeface="Carlito"/>
                <a:cs typeface="Carlito"/>
              </a:rPr>
              <a:t>to </a:t>
            </a:r>
            <a:r>
              <a:rPr lang="en-IN" sz="2400" spc="-5" dirty="0">
                <a:solidFill>
                  <a:srgbClr val="404040"/>
                </a:solidFill>
                <a:latin typeface="Carlito"/>
                <a:cs typeface="Carlito"/>
              </a:rPr>
              <a:t>show distribution of successful </a:t>
            </a:r>
            <a:r>
              <a:rPr lang="en-IN" sz="2400" dirty="0">
                <a:solidFill>
                  <a:srgbClr val="404040"/>
                </a:solidFill>
                <a:latin typeface="Carlito"/>
                <a:cs typeface="Carlito"/>
              </a:rPr>
              <a:t>landings </a:t>
            </a:r>
            <a:r>
              <a:rPr lang="en-IN" sz="2400" spc="-20" dirty="0">
                <a:solidFill>
                  <a:srgbClr val="404040"/>
                </a:solidFill>
                <a:latin typeface="Carlito"/>
                <a:cs typeface="Carlito"/>
              </a:rPr>
              <a:t>across </a:t>
            </a:r>
            <a:r>
              <a:rPr lang="en-IN" sz="2400" dirty="0">
                <a:solidFill>
                  <a:srgbClr val="404040"/>
                </a:solidFill>
                <a:latin typeface="Carlito"/>
                <a:cs typeface="Carlito"/>
              </a:rPr>
              <a:t>all launch </a:t>
            </a:r>
            <a:r>
              <a:rPr lang="en-IN" sz="2400" spc="-20" dirty="0">
                <a:solidFill>
                  <a:srgbClr val="404040"/>
                </a:solidFill>
                <a:latin typeface="Carlito"/>
                <a:cs typeface="Carlito"/>
              </a:rPr>
              <a:t>sites </a:t>
            </a:r>
            <a:r>
              <a:rPr lang="en-IN" sz="2400" dirty="0">
                <a:solidFill>
                  <a:srgbClr val="404040"/>
                </a:solidFill>
                <a:latin typeface="Carlito"/>
                <a:cs typeface="Carlito"/>
              </a:rPr>
              <a:t>and  </a:t>
            </a:r>
            <a:r>
              <a:rPr lang="en-IN" sz="2400" spc="-5" dirty="0">
                <a:solidFill>
                  <a:srgbClr val="404040"/>
                </a:solidFill>
                <a:latin typeface="Carlito"/>
                <a:cs typeface="Carlito"/>
              </a:rPr>
              <a:t>can </a:t>
            </a:r>
            <a:r>
              <a:rPr lang="en-IN" sz="2400" dirty="0">
                <a:solidFill>
                  <a:srgbClr val="404040"/>
                </a:solidFill>
                <a:latin typeface="Carlito"/>
                <a:cs typeface="Carlito"/>
              </a:rPr>
              <a:t>be </a:t>
            </a:r>
            <a:r>
              <a:rPr lang="en-IN" sz="2400" spc="-5" dirty="0">
                <a:solidFill>
                  <a:srgbClr val="404040"/>
                </a:solidFill>
                <a:latin typeface="Carlito"/>
                <a:cs typeface="Carlito"/>
              </a:rPr>
              <a:t>selected </a:t>
            </a:r>
            <a:r>
              <a:rPr lang="en-IN" sz="2400" spc="-20" dirty="0">
                <a:solidFill>
                  <a:srgbClr val="404040"/>
                </a:solidFill>
                <a:latin typeface="Carlito"/>
                <a:cs typeface="Carlito"/>
              </a:rPr>
              <a:t>to </a:t>
            </a:r>
            <a:r>
              <a:rPr lang="en-IN" sz="2400" spc="-5" dirty="0">
                <a:solidFill>
                  <a:srgbClr val="404040"/>
                </a:solidFill>
                <a:latin typeface="Carlito"/>
                <a:cs typeface="Carlito"/>
              </a:rPr>
              <a:t>show </a:t>
            </a:r>
            <a:r>
              <a:rPr lang="en-IN" sz="2400" dirty="0">
                <a:solidFill>
                  <a:srgbClr val="404040"/>
                </a:solidFill>
                <a:latin typeface="Carlito"/>
                <a:cs typeface="Carlito"/>
              </a:rPr>
              <a:t>individual launch </a:t>
            </a:r>
            <a:r>
              <a:rPr lang="en-IN" sz="2400" spc="-20" dirty="0">
                <a:solidFill>
                  <a:srgbClr val="404040"/>
                </a:solidFill>
                <a:latin typeface="Carlito"/>
                <a:cs typeface="Carlito"/>
              </a:rPr>
              <a:t>site </a:t>
            </a:r>
            <a:r>
              <a:rPr lang="en-IN" sz="2400" dirty="0">
                <a:solidFill>
                  <a:srgbClr val="404040"/>
                </a:solidFill>
                <a:latin typeface="Carlito"/>
                <a:cs typeface="Carlito"/>
              </a:rPr>
              <a:t>success</a:t>
            </a:r>
            <a:r>
              <a:rPr lang="en-IN" sz="2400" spc="-110" dirty="0">
                <a:solidFill>
                  <a:srgbClr val="404040"/>
                </a:solidFill>
                <a:latin typeface="Carlito"/>
                <a:cs typeface="Carlito"/>
              </a:rPr>
              <a:t> </a:t>
            </a:r>
            <a:r>
              <a:rPr lang="en-IN" sz="2400" spc="-30" dirty="0">
                <a:solidFill>
                  <a:srgbClr val="404040"/>
                </a:solidFill>
                <a:latin typeface="Carlito"/>
                <a:cs typeface="Carlito"/>
              </a:rPr>
              <a:t>rates.</a:t>
            </a:r>
            <a:endParaRPr lang="en-IN" sz="2400" dirty="0">
              <a:latin typeface="Carlito"/>
              <a:cs typeface="Carlito"/>
            </a:endParaRPr>
          </a:p>
          <a:p>
            <a:pPr marL="12700" marR="5080">
              <a:lnSpc>
                <a:spcPts val="2210"/>
              </a:lnSpc>
              <a:spcBef>
                <a:spcPts val="1375"/>
              </a:spcBef>
            </a:pPr>
            <a:r>
              <a:rPr lang="en-IN" sz="2400" spc="-25" dirty="0">
                <a:solidFill>
                  <a:srgbClr val="404040"/>
                </a:solidFill>
                <a:latin typeface="Carlito"/>
                <a:cs typeface="Carlito"/>
              </a:rPr>
              <a:t>Scatter </a:t>
            </a:r>
            <a:r>
              <a:rPr lang="en-IN" sz="2400" spc="-5" dirty="0">
                <a:solidFill>
                  <a:srgbClr val="404040"/>
                </a:solidFill>
                <a:latin typeface="Carlito"/>
                <a:cs typeface="Carlito"/>
              </a:rPr>
              <a:t>plot </a:t>
            </a:r>
            <a:r>
              <a:rPr lang="en-IN" sz="2400" spc="-40" dirty="0">
                <a:solidFill>
                  <a:srgbClr val="404040"/>
                </a:solidFill>
                <a:latin typeface="Carlito"/>
                <a:cs typeface="Carlito"/>
              </a:rPr>
              <a:t>takes </a:t>
            </a:r>
            <a:r>
              <a:rPr lang="en-IN" sz="2400" spc="-20" dirty="0">
                <a:solidFill>
                  <a:srgbClr val="404040"/>
                </a:solidFill>
                <a:latin typeface="Carlito"/>
                <a:cs typeface="Carlito"/>
              </a:rPr>
              <a:t>two </a:t>
            </a:r>
            <a:r>
              <a:rPr lang="en-IN" sz="2400" dirty="0">
                <a:solidFill>
                  <a:srgbClr val="404040"/>
                </a:solidFill>
                <a:latin typeface="Carlito"/>
                <a:cs typeface="Carlito"/>
              </a:rPr>
              <a:t>inputs: All </a:t>
            </a:r>
            <a:r>
              <a:rPr lang="en-IN" sz="2400" spc="-20" dirty="0">
                <a:solidFill>
                  <a:srgbClr val="404040"/>
                </a:solidFill>
                <a:latin typeface="Carlito"/>
                <a:cs typeface="Carlito"/>
              </a:rPr>
              <a:t>sites </a:t>
            </a:r>
            <a:r>
              <a:rPr lang="en-IN" sz="2400" spc="-5" dirty="0">
                <a:solidFill>
                  <a:srgbClr val="404040"/>
                </a:solidFill>
                <a:latin typeface="Carlito"/>
                <a:cs typeface="Carlito"/>
              </a:rPr>
              <a:t>or </a:t>
            </a:r>
            <a:r>
              <a:rPr lang="en-IN" sz="2400" dirty="0">
                <a:solidFill>
                  <a:srgbClr val="404040"/>
                </a:solidFill>
                <a:latin typeface="Carlito"/>
                <a:cs typeface="Carlito"/>
              </a:rPr>
              <a:t>individual </a:t>
            </a:r>
            <a:r>
              <a:rPr lang="en-IN" sz="2400" spc="-20" dirty="0">
                <a:solidFill>
                  <a:srgbClr val="404040"/>
                </a:solidFill>
                <a:latin typeface="Carlito"/>
                <a:cs typeface="Carlito"/>
              </a:rPr>
              <a:t>site </a:t>
            </a:r>
            <a:r>
              <a:rPr lang="en-IN" sz="2400" dirty="0">
                <a:solidFill>
                  <a:srgbClr val="404040"/>
                </a:solidFill>
                <a:latin typeface="Carlito"/>
                <a:cs typeface="Carlito"/>
              </a:rPr>
              <a:t>and </a:t>
            </a:r>
            <a:r>
              <a:rPr lang="en-IN" sz="2400" spc="-5" dirty="0">
                <a:solidFill>
                  <a:srgbClr val="404040"/>
                </a:solidFill>
                <a:latin typeface="Carlito"/>
                <a:cs typeface="Carlito"/>
              </a:rPr>
              <a:t>payload mass on </a:t>
            </a:r>
            <a:r>
              <a:rPr lang="en-IN" sz="2400" dirty="0">
                <a:solidFill>
                  <a:srgbClr val="404040"/>
                </a:solidFill>
                <a:latin typeface="Carlito"/>
                <a:cs typeface="Carlito"/>
              </a:rPr>
              <a:t>a </a:t>
            </a:r>
            <a:r>
              <a:rPr lang="en-IN" sz="2400" spc="-5" dirty="0">
                <a:solidFill>
                  <a:srgbClr val="404040"/>
                </a:solidFill>
                <a:latin typeface="Carlito"/>
                <a:cs typeface="Carlito"/>
              </a:rPr>
              <a:t>slider between </a:t>
            </a:r>
            <a:r>
              <a:rPr lang="en-IN" sz="2400" dirty="0">
                <a:solidFill>
                  <a:srgbClr val="404040"/>
                </a:solidFill>
                <a:latin typeface="Carlito"/>
                <a:cs typeface="Carlito"/>
              </a:rPr>
              <a:t>0  and 10000</a:t>
            </a:r>
            <a:r>
              <a:rPr lang="en-IN" sz="2400" spc="-100" dirty="0">
                <a:solidFill>
                  <a:srgbClr val="404040"/>
                </a:solidFill>
                <a:latin typeface="Carlito"/>
                <a:cs typeface="Carlito"/>
              </a:rPr>
              <a:t> </a:t>
            </a:r>
            <a:r>
              <a:rPr lang="en-IN" sz="2400" dirty="0">
                <a:solidFill>
                  <a:srgbClr val="404040"/>
                </a:solidFill>
                <a:latin typeface="Carlito"/>
                <a:cs typeface="Carlito"/>
              </a:rPr>
              <a:t>kg.</a:t>
            </a:r>
            <a:endParaRPr lang="en-IN" sz="2400" dirty="0">
              <a:latin typeface="Carlito"/>
              <a:cs typeface="Carlito"/>
            </a:endParaRPr>
          </a:p>
          <a:p>
            <a:pPr marL="12700">
              <a:lnSpc>
                <a:spcPct val="100000"/>
              </a:lnSpc>
              <a:spcBef>
                <a:spcPts val="1050"/>
              </a:spcBef>
            </a:pPr>
            <a:r>
              <a:rPr lang="en-IN" sz="2400" spc="-5" dirty="0">
                <a:solidFill>
                  <a:srgbClr val="404040"/>
                </a:solidFill>
                <a:latin typeface="Carlito"/>
                <a:cs typeface="Carlito"/>
              </a:rPr>
              <a:t>The pie </a:t>
            </a:r>
            <a:r>
              <a:rPr lang="en-IN" sz="2400" dirty="0">
                <a:solidFill>
                  <a:srgbClr val="404040"/>
                </a:solidFill>
                <a:latin typeface="Carlito"/>
                <a:cs typeface="Carlito"/>
              </a:rPr>
              <a:t>chart is </a:t>
            </a:r>
            <a:r>
              <a:rPr lang="en-IN" sz="2400" spc="-5" dirty="0">
                <a:solidFill>
                  <a:srgbClr val="404040"/>
                </a:solidFill>
                <a:latin typeface="Carlito"/>
                <a:cs typeface="Carlito"/>
              </a:rPr>
              <a:t>used </a:t>
            </a:r>
            <a:r>
              <a:rPr lang="en-IN" sz="2400" spc="-20" dirty="0">
                <a:solidFill>
                  <a:srgbClr val="404040"/>
                </a:solidFill>
                <a:latin typeface="Carlito"/>
                <a:cs typeface="Carlito"/>
              </a:rPr>
              <a:t>to visualize </a:t>
            </a:r>
            <a:r>
              <a:rPr lang="en-IN" sz="2400" dirty="0">
                <a:solidFill>
                  <a:srgbClr val="404040"/>
                </a:solidFill>
                <a:latin typeface="Carlito"/>
                <a:cs typeface="Carlito"/>
              </a:rPr>
              <a:t>launch </a:t>
            </a:r>
            <a:r>
              <a:rPr lang="en-IN" sz="2400" spc="-20" dirty="0">
                <a:solidFill>
                  <a:srgbClr val="404040"/>
                </a:solidFill>
                <a:latin typeface="Carlito"/>
                <a:cs typeface="Carlito"/>
              </a:rPr>
              <a:t>site </a:t>
            </a:r>
            <a:r>
              <a:rPr lang="en-IN" sz="2400" dirty="0">
                <a:solidFill>
                  <a:srgbClr val="404040"/>
                </a:solidFill>
                <a:latin typeface="Carlito"/>
                <a:cs typeface="Carlito"/>
              </a:rPr>
              <a:t>success</a:t>
            </a:r>
            <a:r>
              <a:rPr lang="en-IN" sz="2400" spc="20" dirty="0">
                <a:solidFill>
                  <a:srgbClr val="404040"/>
                </a:solidFill>
                <a:latin typeface="Carlito"/>
                <a:cs typeface="Carlito"/>
              </a:rPr>
              <a:t> </a:t>
            </a:r>
            <a:r>
              <a:rPr lang="en-IN" sz="2400" spc="-40" dirty="0">
                <a:solidFill>
                  <a:srgbClr val="404040"/>
                </a:solidFill>
                <a:latin typeface="Carlito"/>
                <a:cs typeface="Carlito"/>
              </a:rPr>
              <a:t>rate.</a:t>
            </a:r>
            <a:endParaRPr lang="en-IN" sz="2400" dirty="0">
              <a:latin typeface="Carlito"/>
              <a:cs typeface="Carlito"/>
            </a:endParaRPr>
          </a:p>
          <a:p>
            <a:pPr marL="12700">
              <a:lnSpc>
                <a:spcPts val="2350"/>
              </a:lnSpc>
              <a:spcBef>
                <a:spcPts val="1105"/>
              </a:spcBef>
            </a:pPr>
            <a:r>
              <a:rPr lang="en-IN" sz="2400" spc="-5" dirty="0">
                <a:solidFill>
                  <a:srgbClr val="404040"/>
                </a:solidFill>
                <a:latin typeface="Carlito"/>
                <a:cs typeface="Carlito"/>
              </a:rPr>
              <a:t>The </a:t>
            </a:r>
            <a:r>
              <a:rPr lang="en-IN" sz="2400" spc="-25" dirty="0">
                <a:solidFill>
                  <a:srgbClr val="404040"/>
                </a:solidFill>
                <a:latin typeface="Carlito"/>
                <a:cs typeface="Carlito"/>
              </a:rPr>
              <a:t>scatter </a:t>
            </a:r>
            <a:r>
              <a:rPr lang="en-IN" sz="2400" spc="-5" dirty="0">
                <a:solidFill>
                  <a:srgbClr val="404040"/>
                </a:solidFill>
                <a:latin typeface="Carlito"/>
                <a:cs typeface="Carlito"/>
              </a:rPr>
              <a:t>plot can help </a:t>
            </a:r>
            <a:r>
              <a:rPr lang="en-IN" sz="2400" dirty="0">
                <a:solidFill>
                  <a:srgbClr val="404040"/>
                </a:solidFill>
                <a:latin typeface="Carlito"/>
                <a:cs typeface="Carlito"/>
              </a:rPr>
              <a:t>us </a:t>
            </a:r>
            <a:r>
              <a:rPr lang="en-IN" sz="2400" spc="-5" dirty="0">
                <a:solidFill>
                  <a:srgbClr val="404040"/>
                </a:solidFill>
                <a:latin typeface="Carlito"/>
                <a:cs typeface="Carlito"/>
              </a:rPr>
              <a:t>see how </a:t>
            </a:r>
            <a:r>
              <a:rPr lang="en-IN" sz="2400" dirty="0">
                <a:solidFill>
                  <a:srgbClr val="404040"/>
                </a:solidFill>
                <a:latin typeface="Carlito"/>
                <a:cs typeface="Carlito"/>
              </a:rPr>
              <a:t>success </a:t>
            </a:r>
            <a:r>
              <a:rPr lang="en-IN" sz="2400" spc="-10" dirty="0">
                <a:solidFill>
                  <a:srgbClr val="404040"/>
                </a:solidFill>
                <a:latin typeface="Carlito"/>
                <a:cs typeface="Carlito"/>
              </a:rPr>
              <a:t>varies </a:t>
            </a:r>
            <a:r>
              <a:rPr lang="en-IN" sz="2400" spc="-20" dirty="0">
                <a:solidFill>
                  <a:srgbClr val="404040"/>
                </a:solidFill>
                <a:latin typeface="Carlito"/>
                <a:cs typeface="Carlito"/>
              </a:rPr>
              <a:t>across </a:t>
            </a:r>
            <a:r>
              <a:rPr lang="en-IN" sz="2400" dirty="0">
                <a:solidFill>
                  <a:srgbClr val="404040"/>
                </a:solidFill>
                <a:latin typeface="Carlito"/>
                <a:cs typeface="Carlito"/>
              </a:rPr>
              <a:t>launch </a:t>
            </a:r>
            <a:r>
              <a:rPr lang="en-IN" sz="2400" spc="-20" dirty="0">
                <a:solidFill>
                  <a:srgbClr val="404040"/>
                </a:solidFill>
                <a:latin typeface="Carlito"/>
                <a:cs typeface="Carlito"/>
              </a:rPr>
              <a:t>sites, </a:t>
            </a:r>
            <a:r>
              <a:rPr lang="en-IN" sz="2400" spc="-10" dirty="0">
                <a:solidFill>
                  <a:srgbClr val="404040"/>
                </a:solidFill>
                <a:latin typeface="Carlito"/>
                <a:cs typeface="Carlito"/>
              </a:rPr>
              <a:t>payload </a:t>
            </a:r>
            <a:r>
              <a:rPr lang="en-IN" sz="2400" spc="-5" dirty="0">
                <a:solidFill>
                  <a:srgbClr val="404040"/>
                </a:solidFill>
                <a:latin typeface="Carlito"/>
                <a:cs typeface="Carlito"/>
              </a:rPr>
              <a:t>mass,</a:t>
            </a:r>
            <a:r>
              <a:rPr lang="en-IN" sz="2400" spc="15" dirty="0">
                <a:solidFill>
                  <a:srgbClr val="404040"/>
                </a:solidFill>
                <a:latin typeface="Carlito"/>
                <a:cs typeface="Carlito"/>
              </a:rPr>
              <a:t> </a:t>
            </a:r>
            <a:r>
              <a:rPr lang="en-IN" sz="2400" dirty="0">
                <a:solidFill>
                  <a:srgbClr val="404040"/>
                </a:solidFill>
                <a:latin typeface="Carlito"/>
                <a:cs typeface="Carlito"/>
              </a:rPr>
              <a:t>and</a:t>
            </a:r>
            <a:endParaRPr lang="en-IN" sz="2400" dirty="0">
              <a:latin typeface="Carlito"/>
              <a:cs typeface="Carlito"/>
            </a:endParaRPr>
          </a:p>
          <a:p>
            <a:pPr marL="12700">
              <a:lnSpc>
                <a:spcPts val="2350"/>
              </a:lnSpc>
            </a:pPr>
            <a:r>
              <a:rPr lang="en-IN" sz="2400" spc="-20" dirty="0">
                <a:solidFill>
                  <a:srgbClr val="404040"/>
                </a:solidFill>
                <a:latin typeface="Carlito"/>
                <a:cs typeface="Carlito"/>
              </a:rPr>
              <a:t>booster </a:t>
            </a:r>
            <a:r>
              <a:rPr lang="en-IN" sz="2400" spc="-25" dirty="0">
                <a:solidFill>
                  <a:srgbClr val="404040"/>
                </a:solidFill>
                <a:latin typeface="Carlito"/>
                <a:cs typeface="Carlito"/>
              </a:rPr>
              <a:t>version</a:t>
            </a:r>
            <a:r>
              <a:rPr lang="en-IN" sz="2400" dirty="0">
                <a:solidFill>
                  <a:srgbClr val="404040"/>
                </a:solidFill>
                <a:latin typeface="Carlito"/>
                <a:cs typeface="Carlito"/>
              </a:rPr>
              <a:t> </a:t>
            </a:r>
            <a:r>
              <a:rPr lang="en-IN" sz="2400" spc="-45" dirty="0">
                <a:solidFill>
                  <a:srgbClr val="404040"/>
                </a:solidFill>
                <a:latin typeface="Carlito"/>
                <a:cs typeface="Carlito"/>
              </a:rPr>
              <a:t>category.</a:t>
            </a:r>
            <a:endParaRPr lang="en-IN" sz="2400" dirty="0">
              <a:latin typeface="Carlito"/>
              <a:cs typeface="Carlito"/>
            </a:endParaRPr>
          </a:p>
          <a:p>
            <a:pPr marL="12700">
              <a:lnSpc>
                <a:spcPct val="100000"/>
              </a:lnSpc>
              <a:spcBef>
                <a:spcPts val="925"/>
              </a:spcBef>
            </a:pPr>
            <a:r>
              <a:rPr lang="en-IN" sz="2400" u="heavy" dirty="0" err="1">
                <a:solidFill>
                  <a:srgbClr val="404040"/>
                </a:solidFill>
                <a:uFill>
                  <a:solidFill>
                    <a:srgbClr val="404040"/>
                  </a:solidFill>
                </a:uFill>
                <a:latin typeface="Carlito"/>
                <a:cs typeface="Carlito"/>
              </a:rPr>
              <a:t>GitHub</a:t>
            </a:r>
            <a:r>
              <a:rPr lang="en-IN" sz="2400" u="heavy" spc="5" dirty="0">
                <a:solidFill>
                  <a:srgbClr val="404040"/>
                </a:solidFill>
                <a:uFill>
                  <a:solidFill>
                    <a:srgbClr val="404040"/>
                  </a:solidFill>
                </a:uFill>
                <a:latin typeface="Carlito"/>
                <a:cs typeface="Carlito"/>
              </a:rPr>
              <a:t> </a:t>
            </a:r>
            <a:r>
              <a:rPr lang="en-IN" sz="2400" u="heavy" spc="-5" dirty="0">
                <a:solidFill>
                  <a:srgbClr val="404040"/>
                </a:solidFill>
                <a:uFill>
                  <a:solidFill>
                    <a:srgbClr val="404040"/>
                  </a:solidFill>
                </a:uFill>
                <a:latin typeface="Carlito"/>
                <a:cs typeface="Carlito"/>
              </a:rPr>
              <a:t>url:</a:t>
            </a:r>
            <a:endParaRPr lang="en-IN" sz="2400" dirty="0">
              <a:latin typeface="Carlito"/>
              <a:cs typeface="Carlito"/>
            </a:endParaRPr>
          </a:p>
          <a:p>
            <a:pPr marL="12700" marR="1557020">
              <a:lnSpc>
                <a:spcPct val="150000"/>
              </a:lnSpc>
              <a:spcBef>
                <a:spcPts val="95"/>
              </a:spcBef>
            </a:pPr>
            <a:r>
              <a:rPr lang="en-IN" sz="2400" u="heavy" spc="-10" dirty="0">
                <a:solidFill>
                  <a:srgbClr val="2996E1"/>
                </a:solidFill>
                <a:uFill>
                  <a:solidFill>
                    <a:srgbClr val="2996E1"/>
                  </a:solidFill>
                </a:uFill>
                <a:latin typeface="Carlito"/>
                <a:cs typeface="Carlito"/>
              </a:rPr>
              <a:t>https://github.com/sonavishal96/IBM_Data_Science_Capstone/blob/main/spacex_dash_app.py</a:t>
            </a:r>
            <a:endParaRPr lang="en-IN" sz="2400" dirty="0">
              <a:latin typeface="Carlito"/>
              <a:cs typeface="Carlito"/>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p:cNvGrpSpPr/>
          <p:nvPr/>
        </p:nvGrpSpPr>
        <p:grpSpPr>
          <a:xfrm>
            <a:off x="3672841" y="1941575"/>
            <a:ext cx="2088006" cy="1720850"/>
            <a:chOff x="3822191" y="1933955"/>
            <a:chExt cx="1938655" cy="1728470"/>
          </a:xfrm>
        </p:grpSpPr>
        <p:sp>
          <p:nvSpPr>
            <p:cNvPr id="7" name="object 6"/>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8" name="object 7"/>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9" name="object 8"/>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10" name="object 9"/>
          <p:cNvSpPr txBox="1"/>
          <p:nvPr/>
        </p:nvSpPr>
        <p:spPr>
          <a:xfrm>
            <a:off x="3877890" y="2221217"/>
            <a:ext cx="1689281" cy="283858"/>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1" name="object 10"/>
          <p:cNvSpPr txBox="1"/>
          <p:nvPr/>
        </p:nvSpPr>
        <p:spPr>
          <a:xfrm>
            <a:off x="3840098" y="2497474"/>
            <a:ext cx="1855473" cy="53668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dirty="0">
              <a:latin typeface="Carlito"/>
              <a:cs typeface="Carlito"/>
            </a:endParaRPr>
          </a:p>
        </p:txBody>
      </p:sp>
      <p:grpSp>
        <p:nvGrpSpPr>
          <p:cNvPr id="12" name="object 11"/>
          <p:cNvGrpSpPr/>
          <p:nvPr/>
        </p:nvGrpSpPr>
        <p:grpSpPr>
          <a:xfrm>
            <a:off x="3672841" y="3383285"/>
            <a:ext cx="2088006" cy="1722113"/>
            <a:chOff x="3822191" y="3375659"/>
            <a:chExt cx="1938655" cy="1729739"/>
          </a:xfrm>
        </p:grpSpPr>
        <p:sp>
          <p:nvSpPr>
            <p:cNvPr id="13" name="object 12"/>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4" name="object 13"/>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5" name="object 14"/>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6" name="object 15"/>
          <p:cNvSpPr txBox="1"/>
          <p:nvPr/>
        </p:nvSpPr>
        <p:spPr>
          <a:xfrm>
            <a:off x="3893458" y="3545572"/>
            <a:ext cx="1642091" cy="283858"/>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7" name="object 16"/>
          <p:cNvSpPr txBox="1"/>
          <p:nvPr/>
        </p:nvSpPr>
        <p:spPr>
          <a:xfrm>
            <a:off x="3848632" y="3751261"/>
            <a:ext cx="1380149" cy="536044"/>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dirty="0">
              <a:latin typeface="Carlito"/>
              <a:cs typeface="Carlito"/>
            </a:endParaRPr>
          </a:p>
        </p:txBody>
      </p:sp>
      <p:sp>
        <p:nvSpPr>
          <p:cNvPr id="18" name="object 17"/>
          <p:cNvSpPr txBox="1"/>
          <p:nvPr/>
        </p:nvSpPr>
        <p:spPr>
          <a:xfrm>
            <a:off x="4403914" y="4035119"/>
            <a:ext cx="1473162" cy="536044"/>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dirty="0">
              <a:latin typeface="Carlito"/>
              <a:cs typeface="Carlito"/>
            </a:endParaRPr>
          </a:p>
        </p:txBody>
      </p:sp>
      <p:grpSp>
        <p:nvGrpSpPr>
          <p:cNvPr id="19" name="object 18"/>
          <p:cNvGrpSpPr/>
          <p:nvPr/>
        </p:nvGrpSpPr>
        <p:grpSpPr>
          <a:xfrm>
            <a:off x="3594863" y="4824042"/>
            <a:ext cx="3178174" cy="1163881"/>
            <a:chOff x="3822191" y="4818888"/>
            <a:chExt cx="2950845" cy="1169035"/>
          </a:xfrm>
        </p:grpSpPr>
        <p:sp>
          <p:nvSpPr>
            <p:cNvPr id="20" name="object 19"/>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1" name="object 20"/>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22" name="object 21"/>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3" name="object 22"/>
          <p:cNvSpPr txBox="1"/>
          <p:nvPr/>
        </p:nvSpPr>
        <p:spPr>
          <a:xfrm>
            <a:off x="4000267" y="5106101"/>
            <a:ext cx="1448541" cy="28449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dirty="0">
              <a:latin typeface="Carlito"/>
              <a:cs typeface="Carlito"/>
            </a:endParaRPr>
          </a:p>
        </p:txBody>
      </p:sp>
      <p:sp>
        <p:nvSpPr>
          <p:cNvPr id="24" name="object 23"/>
          <p:cNvSpPr txBox="1"/>
          <p:nvPr/>
        </p:nvSpPr>
        <p:spPr>
          <a:xfrm>
            <a:off x="4552238" y="5343004"/>
            <a:ext cx="443180" cy="283858"/>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5" name="object 24"/>
          <p:cNvGrpSpPr/>
          <p:nvPr/>
        </p:nvGrpSpPr>
        <p:grpSpPr>
          <a:xfrm>
            <a:off x="6231638" y="3683046"/>
            <a:ext cx="2493356" cy="2305003"/>
            <a:chOff x="6380988" y="3672840"/>
            <a:chExt cx="1938655" cy="2315210"/>
          </a:xfrm>
        </p:grpSpPr>
        <p:sp>
          <p:nvSpPr>
            <p:cNvPr id="26" name="object 25"/>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7" name="object 26"/>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28" name="object 27"/>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9" name="object 28"/>
          <p:cNvSpPr txBox="1"/>
          <p:nvPr/>
        </p:nvSpPr>
        <p:spPr>
          <a:xfrm>
            <a:off x="6641852" y="4988166"/>
            <a:ext cx="1787061" cy="274434"/>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dirty="0">
              <a:latin typeface="Carlito"/>
              <a:cs typeface="Carlito"/>
            </a:endParaRPr>
          </a:p>
        </p:txBody>
      </p:sp>
      <p:sp>
        <p:nvSpPr>
          <p:cNvPr id="30" name="object 29"/>
          <p:cNvSpPr txBox="1"/>
          <p:nvPr/>
        </p:nvSpPr>
        <p:spPr>
          <a:xfrm>
            <a:off x="6566485" y="5248346"/>
            <a:ext cx="1865732" cy="53737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dirty="0">
              <a:latin typeface="Carlito"/>
              <a:cs typeface="Carlito"/>
            </a:endParaRPr>
          </a:p>
        </p:txBody>
      </p:sp>
      <p:grpSp>
        <p:nvGrpSpPr>
          <p:cNvPr id="31" name="object 30"/>
          <p:cNvGrpSpPr/>
          <p:nvPr/>
        </p:nvGrpSpPr>
        <p:grpSpPr>
          <a:xfrm>
            <a:off x="6231637" y="2239823"/>
            <a:ext cx="2461545" cy="2306268"/>
            <a:chOff x="6380988" y="2229611"/>
            <a:chExt cx="1938655" cy="2316480"/>
          </a:xfrm>
        </p:grpSpPr>
        <p:sp>
          <p:nvSpPr>
            <p:cNvPr id="32" name="object 31"/>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3" name="object 32"/>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34" name="object 33"/>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5" name="object 34"/>
          <p:cNvSpPr txBox="1"/>
          <p:nvPr/>
        </p:nvSpPr>
        <p:spPr>
          <a:xfrm>
            <a:off x="6362171" y="3442248"/>
            <a:ext cx="2066742" cy="275075"/>
          </a:xfrm>
          <a:prstGeom prst="rect">
            <a:avLst/>
          </a:prstGeom>
        </p:spPr>
        <p:txBody>
          <a:bodyPr vert="horz" wrap="square" lIns="0" tIns="13335" rIns="0" bIns="0" rtlCol="0">
            <a:spAutoFit/>
          </a:bodyPr>
          <a:lstStyle/>
          <a:p>
            <a:pPr marL="12700">
              <a:lnSpc>
                <a:spcPct val="100000"/>
              </a:lnSpc>
              <a:spcBef>
                <a:spcPts val="105"/>
              </a:spcBef>
            </a:pPr>
            <a:r>
              <a:rPr sz="1700" dirty="0" err="1" smtClean="0">
                <a:solidFill>
                  <a:srgbClr val="FFFFFF"/>
                </a:solidFill>
                <a:latin typeface="Carlito"/>
                <a:cs typeface="Carlito"/>
              </a:rPr>
              <a:t>Use</a:t>
            </a:r>
            <a:r>
              <a:rPr sz="1700" spc="-10" dirty="0" err="1" smtClean="0">
                <a:solidFill>
                  <a:srgbClr val="FFFFFF"/>
                </a:solidFill>
                <a:latin typeface="Carlito"/>
                <a:cs typeface="Carlito"/>
              </a:rPr>
              <a:t>GridSearchCV</a:t>
            </a:r>
            <a:endParaRPr sz="1700" dirty="0">
              <a:latin typeface="Carlito"/>
              <a:cs typeface="Carlito"/>
            </a:endParaRPr>
          </a:p>
        </p:txBody>
      </p:sp>
      <p:sp>
        <p:nvSpPr>
          <p:cNvPr id="36" name="object 35"/>
          <p:cNvSpPr txBox="1"/>
          <p:nvPr/>
        </p:nvSpPr>
        <p:spPr>
          <a:xfrm>
            <a:off x="6274066" y="3722116"/>
            <a:ext cx="1598320" cy="536044"/>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dirty="0">
              <a:latin typeface="Carlito"/>
              <a:cs typeface="Carlito"/>
            </a:endParaRPr>
          </a:p>
        </p:txBody>
      </p:sp>
      <p:sp>
        <p:nvSpPr>
          <p:cNvPr id="37" name="object 36"/>
          <p:cNvSpPr txBox="1"/>
          <p:nvPr/>
        </p:nvSpPr>
        <p:spPr>
          <a:xfrm>
            <a:off x="7414839" y="3717323"/>
            <a:ext cx="1726213" cy="536044"/>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dirty="0">
              <a:latin typeface="Carlito"/>
              <a:cs typeface="Carlito"/>
            </a:endParaRPr>
          </a:p>
        </p:txBody>
      </p:sp>
      <p:sp>
        <p:nvSpPr>
          <p:cNvPr id="38" name="object 37"/>
          <p:cNvSpPr txBox="1"/>
          <p:nvPr/>
        </p:nvSpPr>
        <p:spPr>
          <a:xfrm>
            <a:off x="6878374" y="3994931"/>
            <a:ext cx="1185232" cy="536044"/>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grpSp>
        <p:nvGrpSpPr>
          <p:cNvPr id="39" name="object 38"/>
          <p:cNvGrpSpPr/>
          <p:nvPr/>
        </p:nvGrpSpPr>
        <p:grpSpPr>
          <a:xfrm>
            <a:off x="6153660" y="1939109"/>
            <a:ext cx="3178174" cy="1163881"/>
            <a:chOff x="6380988" y="1933955"/>
            <a:chExt cx="2950845" cy="1169035"/>
          </a:xfrm>
        </p:grpSpPr>
        <p:sp>
          <p:nvSpPr>
            <p:cNvPr id="40" name="object 39"/>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1" name="object 40"/>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42" name="object 41"/>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3" name="object 42"/>
          <p:cNvSpPr txBox="1"/>
          <p:nvPr/>
        </p:nvSpPr>
        <p:spPr>
          <a:xfrm>
            <a:off x="6501783" y="2221217"/>
            <a:ext cx="1567543" cy="53668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4" name="object 43"/>
          <p:cNvSpPr txBox="1"/>
          <p:nvPr/>
        </p:nvSpPr>
        <p:spPr>
          <a:xfrm>
            <a:off x="6769965" y="2472186"/>
            <a:ext cx="1154456" cy="283858"/>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dirty="0">
              <a:latin typeface="Carlito"/>
              <a:cs typeface="Carlito"/>
            </a:endParaRPr>
          </a:p>
        </p:txBody>
      </p:sp>
      <p:grpSp>
        <p:nvGrpSpPr>
          <p:cNvPr id="45" name="object 44"/>
          <p:cNvGrpSpPr/>
          <p:nvPr/>
        </p:nvGrpSpPr>
        <p:grpSpPr>
          <a:xfrm>
            <a:off x="8788909" y="1941575"/>
            <a:ext cx="2088006" cy="1720850"/>
            <a:chOff x="8938259" y="1933955"/>
            <a:chExt cx="1938655" cy="1728470"/>
          </a:xfrm>
        </p:grpSpPr>
        <p:sp>
          <p:nvSpPr>
            <p:cNvPr id="46" name="object 45"/>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7" name="object 46"/>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48" name="object 47"/>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9" name="object 48"/>
          <p:cNvSpPr txBox="1"/>
          <p:nvPr/>
        </p:nvSpPr>
        <p:spPr>
          <a:xfrm>
            <a:off x="9023633" y="2221217"/>
            <a:ext cx="1636619" cy="283858"/>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50" name="object 49"/>
          <p:cNvSpPr txBox="1"/>
          <p:nvPr/>
        </p:nvSpPr>
        <p:spPr>
          <a:xfrm>
            <a:off x="9206540" y="2457437"/>
            <a:ext cx="1295343" cy="283858"/>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1" name="object 50"/>
          <p:cNvGrpSpPr/>
          <p:nvPr/>
        </p:nvGrpSpPr>
        <p:grpSpPr>
          <a:xfrm>
            <a:off x="8788909" y="3380818"/>
            <a:ext cx="2088006" cy="1165146"/>
            <a:chOff x="8938259" y="3375659"/>
            <a:chExt cx="1938655" cy="1170305"/>
          </a:xfrm>
        </p:grpSpPr>
        <p:sp>
          <p:nvSpPr>
            <p:cNvPr id="52" name="object 51"/>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53" name="object 52"/>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4" name="object 53"/>
          <p:cNvSpPr txBox="1"/>
          <p:nvPr/>
        </p:nvSpPr>
        <p:spPr>
          <a:xfrm>
            <a:off x="8923663" y="3658837"/>
            <a:ext cx="1841111" cy="53737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55" name="object 4"/>
          <p:cNvSpPr txBox="1"/>
          <p:nvPr/>
        </p:nvSpPr>
        <p:spPr>
          <a:xfrm>
            <a:off x="230133" y="2337426"/>
            <a:ext cx="3061208" cy="2193549"/>
          </a:xfrm>
          <a:prstGeom prst="rect">
            <a:avLst/>
          </a:prstGeom>
        </p:spPr>
        <p:txBody>
          <a:bodyPr vert="horz" wrap="square" lIns="0" tIns="13335" rIns="0" bIns="0" rtlCol="0">
            <a:spAutoFit/>
          </a:bodyPr>
          <a:lstStyle/>
          <a:p>
            <a:pPr marL="12700">
              <a:lnSpc>
                <a:spcPct val="100000"/>
              </a:lnSpc>
              <a:spcBef>
                <a:spcPts val="105"/>
              </a:spcBef>
            </a:pPr>
            <a:r>
              <a:rPr sz="2000" u="heavy" dirty="0">
                <a:solidFill>
                  <a:srgbClr val="404040"/>
                </a:solidFill>
                <a:uFill>
                  <a:solidFill>
                    <a:srgbClr val="404040"/>
                  </a:solidFill>
                </a:uFill>
                <a:latin typeface="Carlito"/>
                <a:cs typeface="Carlito"/>
              </a:rPr>
              <a:t>GitHub</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IN" sz="2000" u="heavy" spc="-5" dirty="0">
              <a:solidFill>
                <a:srgbClr val="404040"/>
              </a:solidFill>
              <a:uFill>
                <a:solidFill>
                  <a:srgbClr val="404040"/>
                </a:solidFill>
              </a:uFill>
              <a:latin typeface="Carlito"/>
              <a:cs typeface="Carlito"/>
            </a:endParaRPr>
          </a:p>
          <a:p>
            <a:pPr marL="12700">
              <a:lnSpc>
                <a:spcPct val="100000"/>
              </a:lnSpc>
              <a:spcBef>
                <a:spcPts val="105"/>
              </a:spcBef>
            </a:pPr>
            <a:r>
              <a:rPr lang="en-IN" sz="2000" dirty="0">
                <a:latin typeface="Carlito"/>
                <a:cs typeface="Carlito"/>
                <a:hlinkClick r:id="rId3"/>
              </a:rPr>
              <a:t>https://</a:t>
            </a:r>
            <a:r>
              <a:rPr lang="en-IN" sz="2000" dirty="0" smtClean="0">
                <a:latin typeface="Carlito"/>
                <a:cs typeface="Carlito"/>
                <a:hlinkClick r:id="rId3"/>
              </a:rPr>
              <a:t>github.com/sonavishal96/IBM_Data_Science_Capstone/blob/main/Machine%20Learning%20Prediction.ipynb</a:t>
            </a:r>
            <a:endParaRPr lang="en-IN" sz="2000" dirty="0" smtClean="0">
              <a:latin typeface="Carlito"/>
              <a:cs typeface="Carlito"/>
            </a:endParaRPr>
          </a:p>
          <a:p>
            <a:pPr marL="12700">
              <a:lnSpc>
                <a:spcPct val="100000"/>
              </a:lnSpc>
              <a:spcBef>
                <a:spcPts val="105"/>
              </a:spcBef>
            </a:pPr>
            <a:endParaRPr sz="2000" dirty="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xmlns=""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399856"/>
            <a:ext cx="5963918" cy="3354704"/>
          </a:xfrm>
          <a:prstGeom prst="rect">
            <a:avLst/>
          </a:prstGeom>
        </p:spPr>
      </p:pic>
      <p:sp>
        <p:nvSpPr>
          <p:cNvPr id="6" name="object 4"/>
          <p:cNvSpPr txBox="1"/>
          <p:nvPr/>
        </p:nvSpPr>
        <p:spPr>
          <a:xfrm>
            <a:off x="1328166" y="5183504"/>
            <a:ext cx="9043035"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This is </a:t>
            </a:r>
            <a:r>
              <a:rPr sz="1800" dirty="0">
                <a:latin typeface="Carlito"/>
                <a:cs typeface="Carlito"/>
              </a:rPr>
              <a:t>a </a:t>
            </a:r>
            <a:r>
              <a:rPr sz="1800" spc="-20" dirty="0">
                <a:latin typeface="Carlito"/>
                <a:cs typeface="Carlito"/>
              </a:rPr>
              <a:t>preview </a:t>
            </a:r>
            <a:r>
              <a:rPr sz="1800" spc="-5" dirty="0">
                <a:latin typeface="Carlito"/>
                <a:cs typeface="Carlito"/>
              </a:rPr>
              <a:t>of </a:t>
            </a:r>
            <a:r>
              <a:rPr sz="1800" dirty="0">
                <a:latin typeface="Carlito"/>
                <a:cs typeface="Carlito"/>
              </a:rPr>
              <a:t>the </a:t>
            </a:r>
            <a:r>
              <a:rPr sz="1800" spc="-15" dirty="0">
                <a:latin typeface="Carlito"/>
                <a:cs typeface="Carlito"/>
              </a:rPr>
              <a:t>Plotly dashboard. </a:t>
            </a:r>
            <a:r>
              <a:rPr sz="1800" spc="-5" dirty="0">
                <a:latin typeface="Carlito"/>
                <a:cs typeface="Carlito"/>
              </a:rPr>
              <a:t>The </a:t>
            </a:r>
            <a:r>
              <a:rPr sz="1800" spc="-20" dirty="0">
                <a:latin typeface="Carlito"/>
                <a:cs typeface="Carlito"/>
              </a:rPr>
              <a:t>following </a:t>
            </a:r>
            <a:r>
              <a:rPr sz="1800" spc="-5" dirty="0">
                <a:latin typeface="Carlito"/>
                <a:cs typeface="Carlito"/>
              </a:rPr>
              <a:t>sides will show </a:t>
            </a:r>
            <a:r>
              <a:rPr sz="1800" dirty="0">
                <a:latin typeface="Carlito"/>
                <a:cs typeface="Carlito"/>
              </a:rPr>
              <a:t>the </a:t>
            </a:r>
            <a:r>
              <a:rPr sz="1800" spc="-15" dirty="0">
                <a:latin typeface="Carlito"/>
                <a:cs typeface="Carlito"/>
              </a:rPr>
              <a:t>results </a:t>
            </a:r>
            <a:r>
              <a:rPr sz="1800" spc="-5" dirty="0">
                <a:latin typeface="Carlito"/>
                <a:cs typeface="Carlito"/>
              </a:rPr>
              <a:t>of </a:t>
            </a:r>
            <a:r>
              <a:rPr sz="1800" spc="-20" dirty="0">
                <a:latin typeface="Carlito"/>
                <a:cs typeface="Carlito"/>
              </a:rPr>
              <a:t>EDA </a:t>
            </a:r>
            <a:r>
              <a:rPr sz="1800" spc="-5" dirty="0">
                <a:latin typeface="Carlito"/>
                <a:cs typeface="Carlito"/>
              </a:rPr>
              <a:t>with  </a:t>
            </a:r>
            <a:r>
              <a:rPr sz="1800" spc="-20" dirty="0">
                <a:latin typeface="Carlito"/>
                <a:cs typeface="Carlito"/>
              </a:rPr>
              <a:t>visualization, EDA </a:t>
            </a:r>
            <a:r>
              <a:rPr sz="1800" spc="-5" dirty="0">
                <a:latin typeface="Carlito"/>
                <a:cs typeface="Carlito"/>
              </a:rPr>
              <a:t>with </a:t>
            </a:r>
            <a:r>
              <a:rPr sz="1800" dirty="0">
                <a:latin typeface="Carlito"/>
                <a:cs typeface="Carlito"/>
              </a:rPr>
              <a:t>SQL, </a:t>
            </a:r>
            <a:r>
              <a:rPr sz="1800" spc="-25" dirty="0">
                <a:latin typeface="Carlito"/>
                <a:cs typeface="Carlito"/>
              </a:rPr>
              <a:t>Interactive </a:t>
            </a:r>
            <a:r>
              <a:rPr sz="1800" dirty="0">
                <a:latin typeface="Carlito"/>
                <a:cs typeface="Carlito"/>
              </a:rPr>
              <a:t>Map </a:t>
            </a:r>
            <a:r>
              <a:rPr sz="1800" spc="-5" dirty="0">
                <a:latin typeface="Carlito"/>
                <a:cs typeface="Carlito"/>
              </a:rPr>
              <a:t>with </a:t>
            </a:r>
            <a:r>
              <a:rPr sz="1800" spc="-20" dirty="0">
                <a:latin typeface="Carlito"/>
                <a:cs typeface="Carlito"/>
              </a:rPr>
              <a:t>Folium, </a:t>
            </a:r>
            <a:r>
              <a:rPr sz="1800" dirty="0">
                <a:latin typeface="Carlito"/>
                <a:cs typeface="Carlito"/>
              </a:rPr>
              <a:t>and </a:t>
            </a:r>
            <a:r>
              <a:rPr sz="1800" spc="-10" dirty="0">
                <a:latin typeface="Carlito"/>
                <a:cs typeface="Carlito"/>
              </a:rPr>
              <a:t>finally </a:t>
            </a:r>
            <a:r>
              <a:rPr sz="1800" dirty="0">
                <a:latin typeface="Carlito"/>
                <a:cs typeface="Carlito"/>
              </a:rPr>
              <a:t>the </a:t>
            </a:r>
            <a:r>
              <a:rPr sz="1800" spc="-15" dirty="0">
                <a:latin typeface="Carlito"/>
                <a:cs typeface="Carlito"/>
              </a:rPr>
              <a:t>results </a:t>
            </a:r>
            <a:r>
              <a:rPr sz="1800" spc="-5" dirty="0">
                <a:latin typeface="Carlito"/>
                <a:cs typeface="Carlito"/>
              </a:rPr>
              <a:t>of our </a:t>
            </a:r>
            <a:r>
              <a:rPr sz="1800" dirty="0">
                <a:latin typeface="Carlito"/>
                <a:cs typeface="Carlito"/>
              </a:rPr>
              <a:t>model </a:t>
            </a:r>
            <a:r>
              <a:rPr sz="1800" spc="-5" dirty="0">
                <a:latin typeface="Carlito"/>
                <a:cs typeface="Carlito"/>
              </a:rPr>
              <a:t>with  </a:t>
            </a:r>
            <a:r>
              <a:rPr sz="1800" dirty="0">
                <a:latin typeface="Carlito"/>
                <a:cs typeface="Carlito"/>
              </a:rPr>
              <a:t>about 83%</a:t>
            </a:r>
            <a:r>
              <a:rPr sz="1800" spc="-5" dirty="0">
                <a:latin typeface="Carlito"/>
                <a:cs typeface="Carlito"/>
              </a:rPr>
              <a:t> </a:t>
            </a:r>
            <a:r>
              <a:rPr sz="1800" spc="-45" dirty="0">
                <a:latin typeface="Carlito"/>
                <a:cs typeface="Carlito"/>
              </a:rPr>
              <a:t>accuracy.</a:t>
            </a:r>
            <a:endParaRPr sz="1800" dirty="0">
              <a:latin typeface="Carlito"/>
              <a:cs typeface="Carlito"/>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object 7"/>
          <p:cNvSpPr/>
          <p:nvPr/>
        </p:nvSpPr>
        <p:spPr>
          <a:xfrm>
            <a:off x="91440" y="1449324"/>
            <a:ext cx="12100560" cy="2377440"/>
          </a:xfrm>
          <a:prstGeom prst="rect">
            <a:avLst/>
          </a:prstGeom>
          <a:blipFill>
            <a:blip r:embed="rId3" cstate="print"/>
            <a:stretch>
              <a:fillRect/>
            </a:stretch>
          </a:blipFill>
        </p:spPr>
        <p:txBody>
          <a:bodyPr wrap="square" lIns="0" tIns="0" rIns="0" bIns="0" rtlCol="0"/>
          <a:lstStyle/>
          <a:p>
            <a:endParaRPr/>
          </a:p>
        </p:txBody>
      </p:sp>
      <p:sp>
        <p:nvSpPr>
          <p:cNvPr id="7" name="object 8"/>
          <p:cNvSpPr txBox="1"/>
          <p:nvPr/>
        </p:nvSpPr>
        <p:spPr>
          <a:xfrm>
            <a:off x="770010" y="3826764"/>
            <a:ext cx="6971909" cy="258404"/>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
        <p:nvSpPr>
          <p:cNvPr id="8" name="object 6"/>
          <p:cNvSpPr txBox="1"/>
          <p:nvPr/>
        </p:nvSpPr>
        <p:spPr>
          <a:xfrm>
            <a:off x="770010" y="4085168"/>
            <a:ext cx="7907865" cy="907171"/>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latin typeface="Carlito"/>
                <a:cs typeface="Carlito"/>
              </a:rPr>
              <a:t>Graphic </a:t>
            </a:r>
            <a:r>
              <a:rPr sz="1600" spc="-10" dirty="0">
                <a:latin typeface="Carlito"/>
                <a:cs typeface="Carlito"/>
              </a:rPr>
              <a:t>suggests </a:t>
            </a:r>
            <a:r>
              <a:rPr sz="1600" spc="-5" dirty="0">
                <a:latin typeface="Carlito"/>
                <a:cs typeface="Carlito"/>
              </a:rPr>
              <a:t>an </a:t>
            </a:r>
            <a:r>
              <a:rPr sz="1600" spc="-20" dirty="0">
                <a:latin typeface="Carlito"/>
                <a:cs typeface="Carlito"/>
              </a:rPr>
              <a:t>increase </a:t>
            </a:r>
            <a:r>
              <a:rPr sz="1600" dirty="0">
                <a:latin typeface="Carlito"/>
                <a:cs typeface="Carlito"/>
              </a:rPr>
              <a:t>in </a:t>
            </a:r>
            <a:r>
              <a:rPr sz="1600" spc="-15" dirty="0">
                <a:latin typeface="Carlito"/>
                <a:cs typeface="Carlito"/>
              </a:rPr>
              <a:t>success </a:t>
            </a:r>
            <a:r>
              <a:rPr sz="1600" spc="-40" dirty="0">
                <a:latin typeface="Carlito"/>
                <a:cs typeface="Carlito"/>
              </a:rPr>
              <a:t>rate </a:t>
            </a:r>
            <a:r>
              <a:rPr sz="1600" spc="-20" dirty="0">
                <a:latin typeface="Carlito"/>
                <a:cs typeface="Carlito"/>
              </a:rPr>
              <a:t>over </a:t>
            </a:r>
            <a:r>
              <a:rPr sz="1600" spc="-5" dirty="0">
                <a:latin typeface="Carlito"/>
                <a:cs typeface="Carlito"/>
              </a:rPr>
              <a:t>time </a:t>
            </a:r>
            <a:r>
              <a:rPr sz="1600" spc="-20" dirty="0">
                <a:latin typeface="Carlito"/>
                <a:cs typeface="Carlito"/>
              </a:rPr>
              <a:t>(indicated </a:t>
            </a:r>
            <a:r>
              <a:rPr sz="1600" dirty="0">
                <a:latin typeface="Carlito"/>
                <a:cs typeface="Carlito"/>
              </a:rPr>
              <a:t>in </a:t>
            </a:r>
            <a:r>
              <a:rPr sz="1600" spc="-10" dirty="0">
                <a:latin typeface="Carlito"/>
                <a:cs typeface="Carlito"/>
              </a:rPr>
              <a:t>Flight </a:t>
            </a:r>
            <a:r>
              <a:rPr sz="1600" spc="-5" dirty="0">
                <a:latin typeface="Carlito"/>
                <a:cs typeface="Carlito"/>
              </a:rPr>
              <a:t>Number).  </a:t>
            </a:r>
            <a:r>
              <a:rPr sz="1600" spc="-25" dirty="0">
                <a:latin typeface="Carlito"/>
                <a:cs typeface="Carlito"/>
              </a:rPr>
              <a:t>Likely </a:t>
            </a:r>
            <a:r>
              <a:rPr sz="1600" spc="-5" dirty="0">
                <a:latin typeface="Carlito"/>
                <a:cs typeface="Carlito"/>
              </a:rPr>
              <a:t>a big </a:t>
            </a:r>
            <a:r>
              <a:rPr sz="1600" spc="-25" dirty="0">
                <a:latin typeface="Carlito"/>
                <a:cs typeface="Carlito"/>
              </a:rPr>
              <a:t>breakthrough </a:t>
            </a:r>
            <a:r>
              <a:rPr sz="1600" spc="-20" dirty="0">
                <a:latin typeface="Carlito"/>
                <a:cs typeface="Carlito"/>
              </a:rPr>
              <a:t>around </a:t>
            </a:r>
            <a:r>
              <a:rPr sz="1600" spc="-10" dirty="0">
                <a:latin typeface="Carlito"/>
                <a:cs typeface="Carlito"/>
              </a:rPr>
              <a:t>flight </a:t>
            </a:r>
            <a:r>
              <a:rPr sz="1600" spc="-15" dirty="0">
                <a:latin typeface="Carlito"/>
                <a:cs typeface="Carlito"/>
              </a:rPr>
              <a:t>20 </a:t>
            </a:r>
            <a:r>
              <a:rPr sz="1600" spc="-5" dirty="0">
                <a:latin typeface="Carlito"/>
                <a:cs typeface="Carlito"/>
              </a:rPr>
              <a:t>which </a:t>
            </a:r>
            <a:r>
              <a:rPr sz="1600" spc="-15" dirty="0">
                <a:latin typeface="Carlito"/>
                <a:cs typeface="Carlito"/>
              </a:rPr>
              <a:t>significantly </a:t>
            </a:r>
            <a:r>
              <a:rPr sz="1600" spc="-20" dirty="0">
                <a:latin typeface="Carlito"/>
                <a:cs typeface="Carlito"/>
              </a:rPr>
              <a:t>increased </a:t>
            </a:r>
            <a:r>
              <a:rPr sz="1600" spc="-15" dirty="0">
                <a:latin typeface="Carlito"/>
                <a:cs typeface="Carlito"/>
              </a:rPr>
              <a:t>success </a:t>
            </a:r>
            <a:r>
              <a:rPr sz="1600" spc="-25" dirty="0">
                <a:latin typeface="Carlito"/>
                <a:cs typeface="Carlito"/>
              </a:rPr>
              <a:t>rate.  </a:t>
            </a:r>
            <a:r>
              <a:rPr sz="1600" spc="-20" dirty="0">
                <a:latin typeface="Carlito"/>
                <a:cs typeface="Carlito"/>
              </a:rPr>
              <a:t>CCAFS appears </a:t>
            </a:r>
            <a:r>
              <a:rPr sz="1600" spc="-15" dirty="0">
                <a:latin typeface="Carlito"/>
                <a:cs typeface="Carlito"/>
              </a:rPr>
              <a:t>to </a:t>
            </a:r>
            <a:r>
              <a:rPr sz="1600" spc="-5" dirty="0">
                <a:latin typeface="Carlito"/>
                <a:cs typeface="Carlito"/>
              </a:rPr>
              <a:t>be the main </a:t>
            </a:r>
            <a:r>
              <a:rPr sz="1600" spc="-10" dirty="0">
                <a:latin typeface="Carlito"/>
                <a:cs typeface="Carlito"/>
              </a:rPr>
              <a:t>launch </a:t>
            </a:r>
            <a:r>
              <a:rPr sz="1600" spc="-15" dirty="0">
                <a:latin typeface="Carlito"/>
                <a:cs typeface="Carlito"/>
              </a:rPr>
              <a:t>site </a:t>
            </a:r>
            <a:r>
              <a:rPr sz="1600" spc="-5" dirty="0">
                <a:latin typeface="Carlito"/>
                <a:cs typeface="Carlito"/>
              </a:rPr>
              <a:t>as it has the </a:t>
            </a:r>
            <a:r>
              <a:rPr sz="1600" spc="-20" dirty="0">
                <a:latin typeface="Carlito"/>
                <a:cs typeface="Carlito"/>
              </a:rPr>
              <a:t>most</a:t>
            </a:r>
            <a:r>
              <a:rPr sz="1600" spc="-90" dirty="0">
                <a:latin typeface="Carlito"/>
                <a:cs typeface="Carlito"/>
              </a:rPr>
              <a:t> </a:t>
            </a:r>
            <a:r>
              <a:rPr sz="1600" spc="-20" dirty="0">
                <a:latin typeface="Carlito"/>
                <a:cs typeface="Carlito"/>
              </a:rPr>
              <a:t>volume.</a:t>
            </a:r>
            <a:endParaRPr sz="1600" dirty="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p:cNvSpPr/>
          <p:nvPr/>
        </p:nvSpPr>
        <p:spPr>
          <a:xfrm>
            <a:off x="39623" y="1470659"/>
            <a:ext cx="12100560" cy="2377439"/>
          </a:xfrm>
          <a:prstGeom prst="rect">
            <a:avLst/>
          </a:prstGeom>
          <a:blipFill>
            <a:blip r:embed="rId3" cstate="print"/>
            <a:stretch>
              <a:fillRect/>
            </a:stretch>
          </a:blipFill>
        </p:spPr>
        <p:txBody>
          <a:bodyPr wrap="square" lIns="0" tIns="0" rIns="0" bIns="0" rtlCol="0"/>
          <a:lstStyle/>
          <a:p>
            <a:endParaRPr/>
          </a:p>
        </p:txBody>
      </p:sp>
      <p:sp>
        <p:nvSpPr>
          <p:cNvPr id="7" name="object 8"/>
          <p:cNvSpPr txBox="1"/>
          <p:nvPr/>
        </p:nvSpPr>
        <p:spPr>
          <a:xfrm>
            <a:off x="902614" y="3896612"/>
            <a:ext cx="6717386" cy="258404"/>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9" name="object 6"/>
          <p:cNvSpPr txBox="1"/>
          <p:nvPr/>
        </p:nvSpPr>
        <p:spPr>
          <a:xfrm>
            <a:off x="902614" y="4155016"/>
            <a:ext cx="6717386" cy="580865"/>
          </a:xfrm>
          <a:prstGeom prst="rect">
            <a:avLst/>
          </a:prstGeom>
        </p:spPr>
        <p:txBody>
          <a:bodyPr vert="horz" wrap="square" lIns="0" tIns="12700" rIns="0" bIns="0" rtlCol="0">
            <a:spAutoFit/>
          </a:bodyPr>
          <a:lstStyle/>
          <a:p>
            <a:pPr marL="12700" marR="5080">
              <a:lnSpc>
                <a:spcPct val="121400"/>
              </a:lnSpc>
              <a:spcBef>
                <a:spcPts val="100"/>
              </a:spcBef>
            </a:pPr>
            <a:r>
              <a:rPr sz="1600" spc="-25" dirty="0">
                <a:latin typeface="Carlito"/>
                <a:cs typeface="Carlito"/>
              </a:rPr>
              <a:t>Payload </a:t>
            </a:r>
            <a:r>
              <a:rPr sz="1600" spc="-5" dirty="0">
                <a:latin typeface="Carlito"/>
                <a:cs typeface="Carlito"/>
              </a:rPr>
              <a:t>mass </a:t>
            </a:r>
            <a:r>
              <a:rPr sz="1600" spc="-20" dirty="0">
                <a:latin typeface="Carlito"/>
                <a:cs typeface="Carlito"/>
              </a:rPr>
              <a:t>appears </a:t>
            </a:r>
            <a:r>
              <a:rPr sz="1600" spc="-15" dirty="0">
                <a:latin typeface="Carlito"/>
                <a:cs typeface="Carlito"/>
              </a:rPr>
              <a:t>to </a:t>
            </a:r>
            <a:r>
              <a:rPr sz="1600" spc="-20" dirty="0">
                <a:latin typeface="Carlito"/>
                <a:cs typeface="Carlito"/>
              </a:rPr>
              <a:t>fall mostly between </a:t>
            </a:r>
            <a:r>
              <a:rPr sz="1600" spc="-10" dirty="0">
                <a:latin typeface="Carlito"/>
                <a:cs typeface="Carlito"/>
              </a:rPr>
              <a:t>0-6000 </a:t>
            </a:r>
            <a:r>
              <a:rPr sz="1600" spc="-5" dirty="0">
                <a:latin typeface="Carlito"/>
                <a:cs typeface="Carlito"/>
              </a:rPr>
              <a:t>kg.  </a:t>
            </a:r>
            <a:r>
              <a:rPr sz="1600" spc="-25" dirty="0">
                <a:latin typeface="Carlito"/>
                <a:cs typeface="Carlito"/>
              </a:rPr>
              <a:t>Different </a:t>
            </a:r>
            <a:r>
              <a:rPr sz="1600" spc="-5" dirty="0">
                <a:latin typeface="Carlito"/>
                <a:cs typeface="Carlito"/>
              </a:rPr>
              <a:t>launch </a:t>
            </a:r>
            <a:r>
              <a:rPr sz="1600" spc="-10" dirty="0">
                <a:latin typeface="Carlito"/>
                <a:cs typeface="Carlito"/>
              </a:rPr>
              <a:t>sites </a:t>
            </a:r>
            <a:r>
              <a:rPr sz="1600" spc="-5" dirty="0">
                <a:latin typeface="Carlito"/>
                <a:cs typeface="Carlito"/>
              </a:rPr>
              <a:t>also </a:t>
            </a:r>
            <a:r>
              <a:rPr sz="1600" spc="-15" dirty="0">
                <a:latin typeface="Carlito"/>
                <a:cs typeface="Carlito"/>
              </a:rPr>
              <a:t>seem to use </a:t>
            </a:r>
            <a:r>
              <a:rPr sz="1600" spc="-25" dirty="0">
                <a:latin typeface="Carlito"/>
                <a:cs typeface="Carlito"/>
              </a:rPr>
              <a:t>different </a:t>
            </a:r>
            <a:r>
              <a:rPr sz="1600" spc="-20" dirty="0">
                <a:latin typeface="Carlito"/>
                <a:cs typeface="Carlito"/>
              </a:rPr>
              <a:t>payload</a:t>
            </a:r>
            <a:r>
              <a:rPr sz="1600" spc="-10" dirty="0">
                <a:latin typeface="Carlito"/>
                <a:cs typeface="Carlito"/>
              </a:rPr>
              <a:t> </a:t>
            </a:r>
            <a:r>
              <a:rPr sz="1600" spc="-5" dirty="0">
                <a:latin typeface="Carlito"/>
                <a:cs typeface="Carlito"/>
              </a:rPr>
              <a:t>mass.</a:t>
            </a:r>
            <a:endParaRPr sz="1600" dirty="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p:cNvSpPr/>
          <p:nvPr/>
        </p:nvSpPr>
        <p:spPr>
          <a:xfrm>
            <a:off x="309371" y="1978152"/>
            <a:ext cx="5430011" cy="3514344"/>
          </a:xfrm>
          <a:prstGeom prst="rect">
            <a:avLst/>
          </a:prstGeom>
          <a:blipFill>
            <a:blip r:embed="rId3" cstate="print"/>
            <a:stretch>
              <a:fillRect/>
            </a:stretch>
          </a:blipFill>
        </p:spPr>
        <p:txBody>
          <a:bodyPr wrap="square" lIns="0" tIns="0" rIns="0" bIns="0" rtlCol="0"/>
          <a:lstStyle/>
          <a:p>
            <a:endParaRPr/>
          </a:p>
        </p:txBody>
      </p:sp>
      <p:sp>
        <p:nvSpPr>
          <p:cNvPr id="7" name="object 8"/>
          <p:cNvSpPr txBox="1"/>
          <p:nvPr/>
        </p:nvSpPr>
        <p:spPr>
          <a:xfrm>
            <a:off x="6224142" y="1978152"/>
            <a:ext cx="3666617" cy="566822"/>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
        <p:nvSpPr>
          <p:cNvPr id="8" name="object 6"/>
          <p:cNvSpPr txBox="1"/>
          <p:nvPr/>
        </p:nvSpPr>
        <p:spPr>
          <a:xfrm>
            <a:off x="6224142" y="2706260"/>
            <a:ext cx="5430161" cy="2058128"/>
          </a:xfrm>
          <a:prstGeom prst="rect">
            <a:avLst/>
          </a:prstGeom>
        </p:spPr>
        <p:txBody>
          <a:bodyPr vert="horz" wrap="square" lIns="0" tIns="12700" rIns="0" bIns="0" rtlCol="0">
            <a:spAutoFit/>
          </a:bodyPr>
          <a:lstStyle/>
          <a:p>
            <a:pPr marL="12700" marR="5080">
              <a:lnSpc>
                <a:spcPct val="120800"/>
              </a:lnSpc>
              <a:spcBef>
                <a:spcPts val="100"/>
              </a:spcBef>
            </a:pPr>
            <a:r>
              <a:rPr sz="1600" spc="-15" dirty="0">
                <a:latin typeface="Carlito"/>
                <a:cs typeface="Carlito"/>
              </a:rPr>
              <a:t>ES-L1 </a:t>
            </a:r>
            <a:r>
              <a:rPr sz="1600" spc="-20" dirty="0">
                <a:latin typeface="Carlito"/>
                <a:cs typeface="Carlito"/>
              </a:rPr>
              <a:t>(1), </a:t>
            </a:r>
            <a:r>
              <a:rPr sz="1600" spc="-25" dirty="0">
                <a:latin typeface="Carlito"/>
                <a:cs typeface="Carlito"/>
              </a:rPr>
              <a:t>GEO </a:t>
            </a:r>
            <a:r>
              <a:rPr sz="1600" spc="-20" dirty="0">
                <a:latin typeface="Carlito"/>
                <a:cs typeface="Carlito"/>
              </a:rPr>
              <a:t>(1), HEO </a:t>
            </a:r>
            <a:r>
              <a:rPr sz="1600" spc="-15" dirty="0">
                <a:latin typeface="Carlito"/>
                <a:cs typeface="Carlito"/>
              </a:rPr>
              <a:t>(1) </a:t>
            </a:r>
            <a:r>
              <a:rPr sz="1600" spc="-25" dirty="0">
                <a:latin typeface="Carlito"/>
                <a:cs typeface="Carlito"/>
              </a:rPr>
              <a:t>have </a:t>
            </a:r>
            <a:r>
              <a:rPr sz="1600" spc="-20" dirty="0">
                <a:latin typeface="Carlito"/>
                <a:cs typeface="Carlito"/>
              </a:rPr>
              <a:t>100% </a:t>
            </a:r>
            <a:r>
              <a:rPr sz="1600" spc="-15" dirty="0">
                <a:latin typeface="Carlito"/>
                <a:cs typeface="Carlito"/>
              </a:rPr>
              <a:t>success </a:t>
            </a:r>
            <a:r>
              <a:rPr sz="1600" spc="-40" dirty="0">
                <a:latin typeface="Carlito"/>
                <a:cs typeface="Carlito"/>
              </a:rPr>
              <a:t>rate </a:t>
            </a:r>
            <a:r>
              <a:rPr sz="1600" spc="-15" dirty="0">
                <a:latin typeface="Carlito"/>
                <a:cs typeface="Carlito"/>
              </a:rPr>
              <a:t>(sample </a:t>
            </a:r>
            <a:r>
              <a:rPr sz="1600" spc="-20" dirty="0">
                <a:latin typeface="Carlito"/>
                <a:cs typeface="Carlito"/>
              </a:rPr>
              <a:t>sizes </a:t>
            </a:r>
            <a:r>
              <a:rPr sz="1600" spc="-5" dirty="0">
                <a:latin typeface="Carlito"/>
                <a:cs typeface="Carlito"/>
              </a:rPr>
              <a:t>in </a:t>
            </a:r>
            <a:r>
              <a:rPr sz="1600" spc="-20" dirty="0">
                <a:latin typeface="Carlito"/>
                <a:cs typeface="Carlito"/>
              </a:rPr>
              <a:t>parenthesis)  </a:t>
            </a:r>
            <a:r>
              <a:rPr sz="1600" spc="-10" dirty="0">
                <a:latin typeface="Carlito"/>
                <a:cs typeface="Carlito"/>
              </a:rPr>
              <a:t>SSO </a:t>
            </a:r>
            <a:r>
              <a:rPr sz="1600" spc="-15" dirty="0">
                <a:latin typeface="Carlito"/>
                <a:cs typeface="Carlito"/>
              </a:rPr>
              <a:t>(5) </a:t>
            </a:r>
            <a:r>
              <a:rPr sz="1600" spc="-5" dirty="0">
                <a:latin typeface="Carlito"/>
                <a:cs typeface="Carlito"/>
              </a:rPr>
              <a:t>has </a:t>
            </a:r>
            <a:r>
              <a:rPr sz="1600" spc="-20" dirty="0">
                <a:latin typeface="Carlito"/>
                <a:cs typeface="Carlito"/>
              </a:rPr>
              <a:t>100% </a:t>
            </a:r>
            <a:r>
              <a:rPr sz="1600" spc="-10" dirty="0">
                <a:latin typeface="Carlito"/>
                <a:cs typeface="Carlito"/>
              </a:rPr>
              <a:t>success</a:t>
            </a:r>
            <a:r>
              <a:rPr sz="1600" spc="4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250"/>
              </a:spcBef>
            </a:pPr>
            <a:r>
              <a:rPr sz="1600" spc="-25" dirty="0">
                <a:latin typeface="Carlito"/>
                <a:cs typeface="Carlito"/>
              </a:rPr>
              <a:t>VLEO </a:t>
            </a:r>
            <a:r>
              <a:rPr sz="1600" spc="-20" dirty="0">
                <a:latin typeface="Carlito"/>
                <a:cs typeface="Carlito"/>
              </a:rPr>
              <a:t>(14) </a:t>
            </a:r>
            <a:r>
              <a:rPr sz="1600" spc="-5" dirty="0">
                <a:latin typeface="Carlito"/>
                <a:cs typeface="Carlito"/>
              </a:rPr>
              <a:t>has </a:t>
            </a:r>
            <a:r>
              <a:rPr sz="1600" spc="-20" dirty="0">
                <a:latin typeface="Carlito"/>
                <a:cs typeface="Carlito"/>
              </a:rPr>
              <a:t>decent </a:t>
            </a:r>
            <a:r>
              <a:rPr sz="1600" spc="-15" dirty="0">
                <a:latin typeface="Carlito"/>
                <a:cs typeface="Carlito"/>
              </a:rPr>
              <a:t>success </a:t>
            </a:r>
            <a:r>
              <a:rPr sz="1600" spc="-40" dirty="0">
                <a:latin typeface="Carlito"/>
                <a:cs typeface="Carlito"/>
              </a:rPr>
              <a:t>rate </a:t>
            </a:r>
            <a:r>
              <a:rPr sz="1600" spc="-5" dirty="0">
                <a:latin typeface="Carlito"/>
                <a:cs typeface="Carlito"/>
              </a:rPr>
              <a:t>and</a:t>
            </a:r>
            <a:r>
              <a:rPr sz="1600" spc="150" dirty="0">
                <a:latin typeface="Carlito"/>
                <a:cs typeface="Carlito"/>
              </a:rPr>
              <a:t> </a:t>
            </a:r>
            <a:r>
              <a:rPr sz="1600" spc="-25" dirty="0">
                <a:latin typeface="Carlito"/>
                <a:cs typeface="Carlito"/>
              </a:rPr>
              <a:t>attempts</a:t>
            </a:r>
            <a:endParaRPr sz="1600" dirty="0">
              <a:latin typeface="Carlito"/>
              <a:cs typeface="Carlito"/>
            </a:endParaRPr>
          </a:p>
          <a:p>
            <a:pPr marL="12700">
              <a:lnSpc>
                <a:spcPct val="100000"/>
              </a:lnSpc>
              <a:spcBef>
                <a:spcPts val="395"/>
              </a:spcBef>
            </a:pPr>
            <a:r>
              <a:rPr sz="1600" spc="-5" dirty="0">
                <a:latin typeface="Carlito"/>
                <a:cs typeface="Carlito"/>
              </a:rPr>
              <a:t>SO </a:t>
            </a:r>
            <a:r>
              <a:rPr sz="1600" spc="-15" dirty="0">
                <a:latin typeface="Carlito"/>
                <a:cs typeface="Carlito"/>
              </a:rPr>
              <a:t>(1) </a:t>
            </a:r>
            <a:r>
              <a:rPr sz="1600" spc="-5" dirty="0">
                <a:latin typeface="Carlito"/>
                <a:cs typeface="Carlito"/>
              </a:rPr>
              <a:t>has </a:t>
            </a:r>
            <a:r>
              <a:rPr sz="1600" spc="-15" dirty="0">
                <a:latin typeface="Carlito"/>
                <a:cs typeface="Carlito"/>
              </a:rPr>
              <a:t>0% success</a:t>
            </a:r>
            <a:r>
              <a:rPr sz="1600" spc="8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565"/>
              </a:spcBef>
            </a:pPr>
            <a:r>
              <a:rPr sz="1600" spc="-40" dirty="0">
                <a:latin typeface="Carlito"/>
                <a:cs typeface="Carlito"/>
              </a:rPr>
              <a:t>GTO </a:t>
            </a:r>
            <a:r>
              <a:rPr sz="1600" spc="-20" dirty="0">
                <a:latin typeface="Carlito"/>
                <a:cs typeface="Carlito"/>
              </a:rPr>
              <a:t>(27) </a:t>
            </a:r>
            <a:r>
              <a:rPr sz="1600" spc="-5" dirty="0">
                <a:latin typeface="Carlito"/>
                <a:cs typeface="Carlito"/>
              </a:rPr>
              <a:t>has the </a:t>
            </a:r>
            <a:r>
              <a:rPr sz="1600" spc="-20" dirty="0">
                <a:latin typeface="Carlito"/>
                <a:cs typeface="Carlito"/>
              </a:rPr>
              <a:t>around 50% </a:t>
            </a:r>
            <a:r>
              <a:rPr sz="1600" spc="-15" dirty="0">
                <a:latin typeface="Carlito"/>
                <a:cs typeface="Carlito"/>
              </a:rPr>
              <a:t>success </a:t>
            </a:r>
            <a:r>
              <a:rPr sz="1600" spc="-40" dirty="0">
                <a:latin typeface="Carlito"/>
                <a:cs typeface="Carlito"/>
              </a:rPr>
              <a:t>rate </a:t>
            </a:r>
            <a:r>
              <a:rPr sz="1600" spc="-15" dirty="0">
                <a:latin typeface="Carlito"/>
                <a:cs typeface="Carlito"/>
              </a:rPr>
              <a:t>but </a:t>
            </a:r>
            <a:r>
              <a:rPr sz="1600" spc="-20" dirty="0">
                <a:latin typeface="Carlito"/>
                <a:cs typeface="Carlito"/>
              </a:rPr>
              <a:t>largest</a:t>
            </a:r>
            <a:r>
              <a:rPr sz="1600" spc="225" dirty="0">
                <a:latin typeface="Carlito"/>
                <a:cs typeface="Carlito"/>
              </a:rPr>
              <a:t> </a:t>
            </a:r>
            <a:r>
              <a:rPr sz="1600" spc="-5" dirty="0">
                <a:latin typeface="Carlito"/>
                <a:cs typeface="Carlito"/>
              </a:rPr>
              <a:t>sample</a:t>
            </a:r>
            <a:endParaRPr sz="16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p:cNvSpPr/>
          <p:nvPr/>
        </p:nvSpPr>
        <p:spPr>
          <a:xfrm>
            <a:off x="45719" y="1385315"/>
            <a:ext cx="12094464" cy="2375916"/>
          </a:xfrm>
          <a:prstGeom prst="rect">
            <a:avLst/>
          </a:prstGeom>
          <a:blipFill>
            <a:blip r:embed="rId3" cstate="print"/>
            <a:stretch>
              <a:fillRect/>
            </a:stretch>
          </a:blipFill>
        </p:spPr>
        <p:txBody>
          <a:bodyPr wrap="square" lIns="0" tIns="0" rIns="0" bIns="0" rtlCol="0"/>
          <a:lstStyle/>
          <a:p>
            <a:endParaRPr/>
          </a:p>
        </p:txBody>
      </p:sp>
      <p:sp>
        <p:nvSpPr>
          <p:cNvPr id="7" name="object 8"/>
          <p:cNvSpPr txBox="1"/>
          <p:nvPr/>
        </p:nvSpPr>
        <p:spPr>
          <a:xfrm>
            <a:off x="552094" y="3761231"/>
            <a:ext cx="6900266" cy="258404"/>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8" name="object 6"/>
          <p:cNvSpPr txBox="1"/>
          <p:nvPr/>
        </p:nvSpPr>
        <p:spPr>
          <a:xfrm>
            <a:off x="552094" y="4081481"/>
            <a:ext cx="11396066" cy="1211357"/>
          </a:xfrm>
          <a:prstGeom prst="rect">
            <a:avLst/>
          </a:prstGeom>
        </p:spPr>
        <p:txBody>
          <a:bodyPr vert="horz" wrap="square" lIns="0" tIns="12700" rIns="0" bIns="0" rtlCol="0">
            <a:spAutoFit/>
          </a:bodyPr>
          <a:lstStyle/>
          <a:p>
            <a:pPr marL="12700" marR="3951604">
              <a:lnSpc>
                <a:spcPct val="121200"/>
              </a:lnSpc>
              <a:spcBef>
                <a:spcPts val="100"/>
              </a:spcBef>
            </a:pPr>
            <a:r>
              <a:rPr sz="1600" spc="-15" dirty="0">
                <a:latin typeface="Carlito"/>
                <a:cs typeface="Carlito"/>
              </a:rPr>
              <a:t>Launch Orbit </a:t>
            </a:r>
            <a:r>
              <a:rPr sz="1600" spc="-25" dirty="0">
                <a:latin typeface="Carlito"/>
                <a:cs typeface="Carlito"/>
              </a:rPr>
              <a:t>preferences </a:t>
            </a:r>
            <a:r>
              <a:rPr sz="1600" spc="-5" dirty="0">
                <a:latin typeface="Carlito"/>
                <a:cs typeface="Carlito"/>
              </a:rPr>
              <a:t>changed </a:t>
            </a:r>
            <a:r>
              <a:rPr sz="1600" spc="-20" dirty="0">
                <a:latin typeface="Carlito"/>
                <a:cs typeface="Carlito"/>
              </a:rPr>
              <a:t>over </a:t>
            </a:r>
            <a:r>
              <a:rPr sz="1600" spc="-10" dirty="0">
                <a:latin typeface="Carlito"/>
                <a:cs typeface="Carlito"/>
              </a:rPr>
              <a:t>Flight </a:t>
            </a:r>
            <a:r>
              <a:rPr sz="1600" spc="-50" dirty="0">
                <a:latin typeface="Carlito"/>
                <a:cs typeface="Carlito"/>
              </a:rPr>
              <a:t>Number.  </a:t>
            </a:r>
            <a:r>
              <a:rPr sz="1600" spc="-15" dirty="0">
                <a:latin typeface="Carlito"/>
                <a:cs typeface="Carlito"/>
              </a:rPr>
              <a:t>Launch </a:t>
            </a:r>
            <a:r>
              <a:rPr sz="1600" spc="-25" dirty="0">
                <a:latin typeface="Carlito"/>
                <a:cs typeface="Carlito"/>
              </a:rPr>
              <a:t>Outcome </a:t>
            </a:r>
            <a:r>
              <a:rPr sz="1600" spc="-15" dirty="0">
                <a:latin typeface="Carlito"/>
                <a:cs typeface="Carlito"/>
              </a:rPr>
              <a:t>seems to </a:t>
            </a:r>
            <a:r>
              <a:rPr sz="1600" spc="-25" dirty="0">
                <a:latin typeface="Carlito"/>
                <a:cs typeface="Carlito"/>
              </a:rPr>
              <a:t>correlate </a:t>
            </a:r>
            <a:r>
              <a:rPr sz="1600" spc="-5" dirty="0">
                <a:latin typeface="Carlito"/>
                <a:cs typeface="Carlito"/>
              </a:rPr>
              <a:t>with this</a:t>
            </a:r>
            <a:r>
              <a:rPr sz="1600" spc="120" dirty="0">
                <a:latin typeface="Carlito"/>
                <a:cs typeface="Carlito"/>
              </a:rPr>
              <a:t> </a:t>
            </a:r>
            <a:r>
              <a:rPr sz="1600" spc="-25" dirty="0">
                <a:latin typeface="Carlito"/>
                <a:cs typeface="Carlito"/>
              </a:rPr>
              <a:t>preference.</a:t>
            </a:r>
            <a:endParaRPr sz="1600" dirty="0">
              <a:latin typeface="Carlito"/>
              <a:cs typeface="Carlito"/>
            </a:endParaRPr>
          </a:p>
          <a:p>
            <a:pPr marL="12700" marR="5080">
              <a:lnSpc>
                <a:spcPts val="2330"/>
              </a:lnSpc>
              <a:spcBef>
                <a:spcPts val="135"/>
              </a:spcBef>
            </a:pPr>
            <a:r>
              <a:rPr sz="1600" spc="-15" dirty="0">
                <a:latin typeface="Carlito"/>
                <a:cs typeface="Carlito"/>
              </a:rPr>
              <a:t>SpaceX </a:t>
            </a:r>
            <a:r>
              <a:rPr sz="1600" spc="-20" dirty="0">
                <a:latin typeface="Carlito"/>
                <a:cs typeface="Carlito"/>
              </a:rPr>
              <a:t>started </a:t>
            </a:r>
            <a:r>
              <a:rPr sz="1600" spc="-5" dirty="0">
                <a:latin typeface="Carlito"/>
                <a:cs typeface="Carlito"/>
              </a:rPr>
              <a:t>with </a:t>
            </a:r>
            <a:r>
              <a:rPr sz="1600" spc="-25" dirty="0">
                <a:latin typeface="Carlito"/>
                <a:cs typeface="Carlito"/>
              </a:rPr>
              <a:t>LEO </a:t>
            </a:r>
            <a:r>
              <a:rPr sz="1600" spc="-5" dirty="0">
                <a:latin typeface="Carlito"/>
                <a:cs typeface="Carlito"/>
              </a:rPr>
              <a:t>orbits which </a:t>
            </a:r>
            <a:r>
              <a:rPr sz="1600" spc="-20" dirty="0">
                <a:latin typeface="Carlito"/>
                <a:cs typeface="Carlito"/>
              </a:rPr>
              <a:t>saw </a:t>
            </a:r>
            <a:r>
              <a:rPr sz="1600" spc="-25" dirty="0">
                <a:latin typeface="Carlito"/>
                <a:cs typeface="Carlito"/>
              </a:rPr>
              <a:t>moderate </a:t>
            </a:r>
            <a:r>
              <a:rPr sz="1600" spc="-15" dirty="0">
                <a:latin typeface="Carlito"/>
                <a:cs typeface="Carlito"/>
              </a:rPr>
              <a:t>success </a:t>
            </a:r>
            <a:r>
              <a:rPr sz="1600" spc="-25" dirty="0">
                <a:latin typeface="Carlito"/>
                <a:cs typeface="Carlito"/>
              </a:rPr>
              <a:t>LEO </a:t>
            </a:r>
            <a:r>
              <a:rPr sz="1600" spc="-5" dirty="0">
                <a:latin typeface="Carlito"/>
                <a:cs typeface="Carlito"/>
              </a:rPr>
              <a:t>and </a:t>
            </a:r>
            <a:r>
              <a:rPr sz="1600" spc="-25" dirty="0">
                <a:latin typeface="Carlito"/>
                <a:cs typeface="Carlito"/>
              </a:rPr>
              <a:t>returned </a:t>
            </a:r>
            <a:r>
              <a:rPr sz="1600" spc="-15" dirty="0">
                <a:latin typeface="Carlito"/>
                <a:cs typeface="Carlito"/>
              </a:rPr>
              <a:t>to </a:t>
            </a:r>
            <a:r>
              <a:rPr sz="1600" spc="-25" dirty="0">
                <a:latin typeface="Carlito"/>
                <a:cs typeface="Carlito"/>
              </a:rPr>
              <a:t>VLEO </a:t>
            </a:r>
            <a:r>
              <a:rPr sz="1600" dirty="0">
                <a:latin typeface="Carlito"/>
                <a:cs typeface="Carlito"/>
              </a:rPr>
              <a:t>in </a:t>
            </a:r>
            <a:r>
              <a:rPr sz="1600" spc="-25" dirty="0">
                <a:latin typeface="Carlito"/>
                <a:cs typeface="Carlito"/>
              </a:rPr>
              <a:t>recent </a:t>
            </a:r>
            <a:r>
              <a:rPr sz="1600" spc="-5" dirty="0">
                <a:latin typeface="Carlito"/>
                <a:cs typeface="Carlito"/>
              </a:rPr>
              <a:t>launches  </a:t>
            </a:r>
            <a:r>
              <a:rPr sz="1600" spc="-15" dirty="0">
                <a:latin typeface="Carlito"/>
                <a:cs typeface="Carlito"/>
              </a:rPr>
              <a:t>SpaceX </a:t>
            </a:r>
            <a:r>
              <a:rPr sz="1600" spc="-20" dirty="0">
                <a:latin typeface="Carlito"/>
                <a:cs typeface="Carlito"/>
              </a:rPr>
              <a:t>appears </a:t>
            </a:r>
            <a:r>
              <a:rPr sz="1600" spc="-15" dirty="0">
                <a:latin typeface="Carlito"/>
                <a:cs typeface="Carlito"/>
              </a:rPr>
              <a:t>to </a:t>
            </a:r>
            <a:r>
              <a:rPr sz="1600" spc="-25" dirty="0">
                <a:latin typeface="Carlito"/>
                <a:cs typeface="Carlito"/>
              </a:rPr>
              <a:t>perform better </a:t>
            </a:r>
            <a:r>
              <a:rPr sz="1600" dirty="0">
                <a:latin typeface="Carlito"/>
                <a:cs typeface="Carlito"/>
              </a:rPr>
              <a:t>in </a:t>
            </a:r>
            <a:r>
              <a:rPr sz="1600" spc="-20" dirty="0">
                <a:latin typeface="Carlito"/>
                <a:cs typeface="Carlito"/>
              </a:rPr>
              <a:t>lower </a:t>
            </a:r>
            <a:r>
              <a:rPr sz="1600" spc="-5" dirty="0">
                <a:latin typeface="Carlito"/>
                <a:cs typeface="Carlito"/>
              </a:rPr>
              <a:t>orbits or </a:t>
            </a:r>
            <a:r>
              <a:rPr sz="1600" spc="-20" dirty="0">
                <a:latin typeface="Carlito"/>
                <a:cs typeface="Carlito"/>
              </a:rPr>
              <a:t>Sun-synchronous</a:t>
            </a:r>
            <a:r>
              <a:rPr sz="1600" spc="275" dirty="0">
                <a:latin typeface="Carlito"/>
                <a:cs typeface="Carlito"/>
              </a:rPr>
              <a:t> </a:t>
            </a:r>
            <a:r>
              <a:rPr sz="1600" spc="-5" dirty="0">
                <a:latin typeface="Carlito"/>
                <a:cs typeface="Carlito"/>
              </a:rPr>
              <a:t>orbits</a:t>
            </a:r>
            <a:endParaRPr sz="1600"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p:cNvSpPr/>
          <p:nvPr/>
        </p:nvSpPr>
        <p:spPr>
          <a:xfrm>
            <a:off x="45719" y="1417319"/>
            <a:ext cx="12094464" cy="2375916"/>
          </a:xfrm>
          <a:prstGeom prst="rect">
            <a:avLst/>
          </a:prstGeom>
          <a:blipFill>
            <a:blip r:embed="rId3" cstate="print"/>
            <a:stretch>
              <a:fillRect/>
            </a:stretch>
          </a:blipFill>
        </p:spPr>
        <p:txBody>
          <a:bodyPr wrap="square" lIns="0" tIns="0" rIns="0" bIns="0" rtlCol="0"/>
          <a:lstStyle/>
          <a:p>
            <a:endParaRPr/>
          </a:p>
        </p:txBody>
      </p:sp>
      <p:sp>
        <p:nvSpPr>
          <p:cNvPr id="7" name="object 8"/>
          <p:cNvSpPr txBox="1"/>
          <p:nvPr/>
        </p:nvSpPr>
        <p:spPr>
          <a:xfrm>
            <a:off x="536854" y="3853615"/>
            <a:ext cx="6915506" cy="258404"/>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8" name="object 6"/>
          <p:cNvSpPr txBox="1"/>
          <p:nvPr/>
        </p:nvSpPr>
        <p:spPr>
          <a:xfrm>
            <a:off x="536854" y="4282185"/>
            <a:ext cx="10176866" cy="904735"/>
          </a:xfrm>
          <a:prstGeom prst="rect">
            <a:avLst/>
          </a:prstGeom>
        </p:spPr>
        <p:txBody>
          <a:bodyPr vert="horz" wrap="square" lIns="0" tIns="62865" rIns="0" bIns="0" rtlCol="0">
            <a:spAutoFit/>
          </a:body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sz="1600" dirty="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dirty="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 the</a:t>
            </a:r>
            <a:r>
              <a:rPr sz="1600" spc="85" dirty="0">
                <a:latin typeface="Carlito"/>
                <a:cs typeface="Carlito"/>
              </a:rPr>
              <a:t> </a:t>
            </a:r>
            <a:r>
              <a:rPr sz="1600" spc="-25" dirty="0">
                <a:latin typeface="Carlito"/>
                <a:cs typeface="Carlito"/>
              </a:rPr>
              <a:t>range</a:t>
            </a:r>
            <a:endParaRPr sz="1600" dirty="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p:cNvSpPr/>
          <p:nvPr/>
        </p:nvSpPr>
        <p:spPr>
          <a:xfrm>
            <a:off x="446532" y="2031874"/>
            <a:ext cx="4565904" cy="3049524"/>
          </a:xfrm>
          <a:prstGeom prst="rect">
            <a:avLst/>
          </a:prstGeom>
          <a:blipFill>
            <a:blip r:embed="rId3" cstate="print"/>
            <a:stretch>
              <a:fillRect/>
            </a:stretch>
          </a:blipFill>
        </p:spPr>
        <p:txBody>
          <a:bodyPr wrap="square" lIns="0" tIns="0" rIns="0" bIns="0" rtlCol="0"/>
          <a:lstStyle/>
          <a:p>
            <a:endParaRPr/>
          </a:p>
        </p:txBody>
      </p:sp>
      <p:sp>
        <p:nvSpPr>
          <p:cNvPr id="7" name="object 8"/>
          <p:cNvSpPr txBox="1"/>
          <p:nvPr/>
        </p:nvSpPr>
        <p:spPr>
          <a:xfrm>
            <a:off x="5444364" y="2236977"/>
            <a:ext cx="4095876" cy="258404"/>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sp>
        <p:nvSpPr>
          <p:cNvPr id="8" name="object 6"/>
          <p:cNvSpPr txBox="1"/>
          <p:nvPr/>
        </p:nvSpPr>
        <p:spPr>
          <a:xfrm>
            <a:off x="5480082" y="2649108"/>
            <a:ext cx="5977890" cy="854721"/>
          </a:xfrm>
          <a:prstGeom prst="rect">
            <a:avLst/>
          </a:prstGeom>
        </p:spPr>
        <p:txBody>
          <a:bodyPr vert="horz" wrap="square" lIns="0" tIns="64135" rIns="0" bIns="0" rtlCol="0">
            <a:spAutoFit/>
          </a:bodyPr>
          <a:lstStyle/>
          <a:p>
            <a:pPr marL="12700">
              <a:lnSpc>
                <a:spcPct val="100000"/>
              </a:lnSpc>
              <a:spcBef>
                <a:spcPts val="505"/>
              </a:spcBef>
            </a:pPr>
            <a:r>
              <a:rPr sz="1600" spc="-15" dirty="0">
                <a:latin typeface="Carlito"/>
                <a:cs typeface="Carlito"/>
              </a:rPr>
              <a:t>Success </a:t>
            </a:r>
            <a:r>
              <a:rPr sz="1600" spc="-20" dirty="0">
                <a:latin typeface="Carlito"/>
                <a:cs typeface="Carlito"/>
              </a:rPr>
              <a:t>generally </a:t>
            </a:r>
            <a:r>
              <a:rPr sz="1600" spc="-10" dirty="0">
                <a:latin typeface="Carlito"/>
                <a:cs typeface="Carlito"/>
              </a:rPr>
              <a:t>increases </a:t>
            </a:r>
            <a:r>
              <a:rPr sz="1600" spc="-20" dirty="0">
                <a:latin typeface="Carlito"/>
                <a:cs typeface="Carlito"/>
              </a:rPr>
              <a:t>over </a:t>
            </a:r>
            <a:r>
              <a:rPr sz="1600" spc="-5" dirty="0">
                <a:latin typeface="Carlito"/>
                <a:cs typeface="Carlito"/>
              </a:rPr>
              <a:t>time since </a:t>
            </a:r>
            <a:r>
              <a:rPr sz="1600" spc="-20" dirty="0">
                <a:latin typeface="Carlito"/>
                <a:cs typeface="Carlito"/>
              </a:rPr>
              <a:t>2013 </a:t>
            </a:r>
            <a:r>
              <a:rPr sz="1600" spc="-5" dirty="0">
                <a:latin typeface="Carlito"/>
                <a:cs typeface="Carlito"/>
              </a:rPr>
              <a:t>with a </a:t>
            </a:r>
            <a:r>
              <a:rPr sz="1600" spc="-10" dirty="0">
                <a:latin typeface="Carlito"/>
                <a:cs typeface="Carlito"/>
              </a:rPr>
              <a:t>slight </a:t>
            </a:r>
            <a:r>
              <a:rPr sz="1600" spc="-5" dirty="0">
                <a:latin typeface="Carlito"/>
                <a:cs typeface="Carlito"/>
              </a:rPr>
              <a:t>dip </a:t>
            </a:r>
            <a:r>
              <a:rPr sz="1600" dirty="0">
                <a:latin typeface="Carlito"/>
                <a:cs typeface="Carlito"/>
              </a:rPr>
              <a:t>in</a:t>
            </a:r>
            <a:r>
              <a:rPr sz="1600" spc="55" dirty="0">
                <a:latin typeface="Carlito"/>
                <a:cs typeface="Carlito"/>
              </a:rPr>
              <a:t> </a:t>
            </a:r>
            <a:r>
              <a:rPr sz="1600" spc="-25" dirty="0">
                <a:latin typeface="Carlito"/>
                <a:cs typeface="Carlito"/>
              </a:rPr>
              <a:t>2018</a:t>
            </a:r>
            <a:endParaRPr sz="1600" dirty="0">
              <a:latin typeface="Carlito"/>
              <a:cs typeface="Carlito"/>
            </a:endParaRPr>
          </a:p>
          <a:p>
            <a:pPr marL="12700">
              <a:lnSpc>
                <a:spcPct val="100000"/>
              </a:lnSpc>
              <a:spcBef>
                <a:spcPts val="405"/>
              </a:spcBef>
            </a:pPr>
            <a:r>
              <a:rPr sz="1600" spc="-20" dirty="0">
                <a:latin typeface="Carlito"/>
                <a:cs typeface="Carlito"/>
              </a:rPr>
              <a:t>Success </a:t>
            </a:r>
            <a:r>
              <a:rPr sz="1600" dirty="0">
                <a:latin typeface="Carlito"/>
                <a:cs typeface="Carlito"/>
              </a:rPr>
              <a:t>in </a:t>
            </a:r>
            <a:r>
              <a:rPr sz="1600" spc="-25" dirty="0">
                <a:latin typeface="Carlito"/>
                <a:cs typeface="Carlito"/>
              </a:rPr>
              <a:t>recent years </a:t>
            </a:r>
            <a:r>
              <a:rPr sz="1600" spc="-15" dirty="0">
                <a:latin typeface="Carlito"/>
                <a:cs typeface="Carlito"/>
              </a:rPr>
              <a:t>at </a:t>
            </a:r>
            <a:r>
              <a:rPr sz="1600" spc="-20" dirty="0">
                <a:latin typeface="Carlito"/>
                <a:cs typeface="Carlito"/>
              </a:rPr>
              <a:t>around</a:t>
            </a:r>
            <a:r>
              <a:rPr sz="1600" spc="90" dirty="0">
                <a:latin typeface="Carlito"/>
                <a:cs typeface="Carlito"/>
              </a:rPr>
              <a:t> </a:t>
            </a:r>
            <a:r>
              <a:rPr sz="1600" spc="-25" dirty="0">
                <a:latin typeface="Carlito"/>
                <a:cs typeface="Carlito"/>
              </a:rPr>
              <a:t>80%</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p:cNvSpPr/>
          <p:nvPr/>
        </p:nvSpPr>
        <p:spPr>
          <a:xfrm>
            <a:off x="496824" y="2314955"/>
            <a:ext cx="3220212" cy="2763012"/>
          </a:xfrm>
          <a:prstGeom prst="rect">
            <a:avLst/>
          </a:prstGeom>
          <a:blipFill>
            <a:blip r:embed="rId3" cstate="print"/>
            <a:stretch>
              <a:fillRect/>
            </a:stretch>
          </a:blipFill>
        </p:spPr>
        <p:txBody>
          <a:bodyPr wrap="square" lIns="0" tIns="0" rIns="0" bIns="0" rtlCol="0"/>
          <a:lstStyle/>
          <a:p>
            <a:endParaRPr/>
          </a:p>
        </p:txBody>
      </p:sp>
      <p:sp>
        <p:nvSpPr>
          <p:cNvPr id="7" name="object 4"/>
          <p:cNvSpPr txBox="1"/>
          <p:nvPr/>
        </p:nvSpPr>
        <p:spPr>
          <a:xfrm>
            <a:off x="4725415" y="2010155"/>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dirty="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dirty="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dirty="0">
              <a:latin typeface="Carlito"/>
              <a:cs typeface="Carlito"/>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5"/>
          <p:cNvSpPr/>
          <p:nvPr/>
        </p:nvSpPr>
        <p:spPr>
          <a:xfrm>
            <a:off x="770010" y="1578862"/>
            <a:ext cx="10065629" cy="4181857"/>
          </a:xfrm>
          <a:prstGeom prst="rect">
            <a:avLst/>
          </a:prstGeom>
          <a:blipFill>
            <a:blip r:embed="rId4" cstate="print"/>
            <a:stretch>
              <a:fillRect/>
            </a:stretch>
          </a:blipFill>
        </p:spPr>
        <p:txBody>
          <a:bodyPr wrap="square" lIns="0" tIns="0" rIns="0" bIns="0" rtlCol="0"/>
          <a:lstStyle/>
          <a:p>
            <a:endParaRPr/>
          </a:p>
        </p:txBody>
      </p:sp>
      <p:sp>
        <p:nvSpPr>
          <p:cNvPr id="7" name="object 4"/>
          <p:cNvSpPr txBox="1"/>
          <p:nvPr/>
        </p:nvSpPr>
        <p:spPr>
          <a:xfrm>
            <a:off x="1295789" y="5799492"/>
            <a:ext cx="9014070" cy="330219"/>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dirty="0">
              <a:latin typeface="Carlito"/>
              <a:cs typeface="Carlito"/>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5"/>
          <p:cNvSpPr/>
          <p:nvPr/>
        </p:nvSpPr>
        <p:spPr>
          <a:xfrm>
            <a:off x="649223" y="2156459"/>
            <a:ext cx="5687568" cy="2554224"/>
          </a:xfrm>
          <a:prstGeom prst="rect">
            <a:avLst/>
          </a:prstGeom>
          <a:blipFill>
            <a:blip r:embed="rId3" cstate="print"/>
            <a:stretch>
              <a:fillRect/>
            </a:stretch>
          </a:blipFill>
        </p:spPr>
        <p:txBody>
          <a:bodyPr wrap="square" lIns="0" tIns="0" rIns="0" bIns="0" rtlCol="0"/>
          <a:lstStyle/>
          <a:p>
            <a:endParaRPr/>
          </a:p>
        </p:txBody>
      </p:sp>
      <p:sp>
        <p:nvSpPr>
          <p:cNvPr id="7" name="object 4"/>
          <p:cNvSpPr txBox="1"/>
          <p:nvPr/>
        </p:nvSpPr>
        <p:spPr>
          <a:xfrm>
            <a:off x="6970109" y="2354579"/>
            <a:ext cx="4642771" cy="1899879"/>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dirty="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dirty="0">
              <a:latin typeface="Carlito"/>
              <a:cs typeface="Carlito"/>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5"/>
          <p:cNvSpPr/>
          <p:nvPr/>
        </p:nvSpPr>
        <p:spPr>
          <a:xfrm>
            <a:off x="522732" y="2127504"/>
            <a:ext cx="6364224" cy="2869692"/>
          </a:xfrm>
          <a:prstGeom prst="rect">
            <a:avLst/>
          </a:prstGeom>
          <a:blipFill>
            <a:blip r:embed="rId3" cstate="print"/>
            <a:stretch>
              <a:fillRect/>
            </a:stretch>
          </a:blipFill>
        </p:spPr>
        <p:txBody>
          <a:bodyPr wrap="square" lIns="0" tIns="0" rIns="0" bIns="0" rtlCol="0"/>
          <a:lstStyle/>
          <a:p>
            <a:endParaRPr/>
          </a:p>
        </p:txBody>
      </p:sp>
      <p:sp>
        <p:nvSpPr>
          <p:cNvPr id="7" name="object 4"/>
          <p:cNvSpPr txBox="1"/>
          <p:nvPr/>
        </p:nvSpPr>
        <p:spPr>
          <a:xfrm>
            <a:off x="7743190" y="2127504"/>
            <a:ext cx="3961130"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dirty="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dirty="0">
              <a:latin typeface="Carlito"/>
              <a:cs typeface="Carlito"/>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p:cNvSpPr/>
          <p:nvPr/>
        </p:nvSpPr>
        <p:spPr>
          <a:xfrm>
            <a:off x="544067" y="2223516"/>
            <a:ext cx="5780532" cy="2860548"/>
          </a:xfrm>
          <a:prstGeom prst="rect">
            <a:avLst/>
          </a:prstGeom>
          <a:blipFill>
            <a:blip r:embed="rId3" cstate="print"/>
            <a:stretch>
              <a:fillRect/>
            </a:stretch>
          </a:blipFill>
        </p:spPr>
        <p:txBody>
          <a:bodyPr wrap="square" lIns="0" tIns="0" rIns="0" bIns="0" rtlCol="0"/>
          <a:lstStyle/>
          <a:p>
            <a:endParaRPr/>
          </a:p>
        </p:txBody>
      </p:sp>
      <p:sp>
        <p:nvSpPr>
          <p:cNvPr id="7" name="object 4"/>
          <p:cNvSpPr txBox="1"/>
          <p:nvPr/>
        </p:nvSpPr>
        <p:spPr>
          <a:xfrm>
            <a:off x="6787039" y="2549314"/>
            <a:ext cx="4670933" cy="2092368"/>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dirty="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dirty="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dirty="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dirty="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dirty="0">
              <a:latin typeface="Carlito"/>
              <a:cs typeface="Carlito"/>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p:cNvSpPr/>
          <p:nvPr/>
        </p:nvSpPr>
        <p:spPr>
          <a:xfrm>
            <a:off x="2453640" y="1985772"/>
            <a:ext cx="6886956" cy="2638043"/>
          </a:xfrm>
          <a:prstGeom prst="rect">
            <a:avLst/>
          </a:prstGeom>
          <a:blipFill>
            <a:blip r:embed="rId3" cstate="print"/>
            <a:stretch>
              <a:fillRect/>
            </a:stretch>
          </a:blipFill>
        </p:spPr>
        <p:txBody>
          <a:bodyPr wrap="square" lIns="0" tIns="0" rIns="0" bIns="0" rtlCol="0"/>
          <a:lstStyle/>
          <a:p>
            <a:endParaRPr/>
          </a:p>
        </p:txBody>
      </p:sp>
      <p:sp>
        <p:nvSpPr>
          <p:cNvPr id="7" name="object 4"/>
          <p:cNvSpPr txBox="1"/>
          <p:nvPr/>
        </p:nvSpPr>
        <p:spPr>
          <a:xfrm>
            <a:off x="1305306" y="4797035"/>
            <a:ext cx="9545574" cy="604781"/>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dirty="0">
              <a:latin typeface="Carlito"/>
              <a:cs typeface="Carlito"/>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623623" y="2105852"/>
            <a:ext cx="10499069" cy="315194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IN" sz="2200" dirty="0">
                <a:solidFill>
                  <a:schemeClr val="accent3">
                    <a:lumMod val="25000"/>
                  </a:schemeClr>
                </a:solidFill>
                <a:latin typeface="Abadi" panose="020B0604020104020204" pitchFamily="34" charset="0"/>
              </a:rPr>
              <a:t>Collected data from public </a:t>
            </a:r>
            <a:r>
              <a:rPr lang="en-IN" sz="2200" dirty="0" err="1">
                <a:solidFill>
                  <a:schemeClr val="accent3">
                    <a:lumMod val="25000"/>
                  </a:schemeClr>
                </a:solidFill>
                <a:latin typeface="Abadi" panose="020B0604020104020204" pitchFamily="34" charset="0"/>
              </a:rPr>
              <a:t>SpaceX</a:t>
            </a:r>
            <a:r>
              <a:rPr lang="en-IN" sz="2200" dirty="0">
                <a:solidFill>
                  <a:schemeClr val="accent3">
                    <a:lumMod val="25000"/>
                  </a:schemeClr>
                </a:solidFill>
                <a:latin typeface="Abadi" panose="020B0604020104020204" pitchFamily="34" charset="0"/>
              </a:rPr>
              <a:t> API and </a:t>
            </a:r>
            <a:r>
              <a:rPr lang="en-IN" sz="2200" dirty="0" err="1">
                <a:solidFill>
                  <a:schemeClr val="accent3">
                    <a:lumMod val="25000"/>
                  </a:schemeClr>
                </a:solidFill>
                <a:latin typeface="Abadi" panose="020B0604020104020204" pitchFamily="34" charset="0"/>
              </a:rPr>
              <a:t>SpaceX</a:t>
            </a:r>
            <a:r>
              <a:rPr lang="en-IN" sz="2200" dirty="0">
                <a:solidFill>
                  <a:schemeClr val="accent3">
                    <a:lumMod val="25000"/>
                  </a:schemeClr>
                </a:solidFill>
                <a:latin typeface="Abadi" panose="020B0604020104020204" pitchFamily="34" charset="0"/>
              </a:rPr>
              <a:t>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IN" sz="2200" dirty="0" err="1">
                <a:solidFill>
                  <a:schemeClr val="accent3">
                    <a:lumMod val="25000"/>
                  </a:schemeClr>
                </a:solidFill>
                <a:latin typeface="Abadi" panose="020B0604020104020204" pitchFamily="34" charset="0"/>
              </a:rPr>
              <a:t>GridSearchCV</a:t>
            </a:r>
            <a:r>
              <a:rPr lang="en-IN" sz="2200" dirty="0">
                <a:solidFill>
                  <a:schemeClr val="accent3">
                    <a:lumMod val="25000"/>
                  </a:schemeClr>
                </a:solidFill>
                <a:latin typeface="Abadi" panose="020B0604020104020204" pitchFamily="34" charset="0"/>
              </a:rPr>
              <a:t> to find best parameters for machine learning  models. Visualize accuracy score of all models.</a:t>
            </a:r>
          </a:p>
          <a:p>
            <a:pPr>
              <a:lnSpc>
                <a:spcPct val="100000"/>
              </a:lnSpc>
              <a:spcBef>
                <a:spcPts val="1400"/>
              </a:spcBef>
            </a:pPr>
            <a:r>
              <a:rPr lang="en-IN"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a:t>
            </a:r>
            <a:r>
              <a:rPr lang="en-IN" sz="2200" dirty="0" err="1">
                <a:solidFill>
                  <a:schemeClr val="accent3">
                    <a:lumMod val="25000"/>
                  </a:schemeClr>
                </a:solidFill>
                <a:latin typeface="Abadi" panose="020B0604020104020204" pitchFamily="34" charset="0"/>
              </a:rPr>
              <a:t>Neighbors</a:t>
            </a:r>
            <a:r>
              <a:rPr lang="en-IN" sz="2200" dirty="0">
                <a:solidFill>
                  <a:schemeClr val="accent3">
                    <a:lumMod val="25000"/>
                  </a:schemeClr>
                </a:solidFill>
                <a:latin typeface="Abadi" panose="020B0604020104020204" pitchFamily="34" charset="0"/>
              </a:rPr>
              <a:t>.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p:cNvSpPr/>
          <p:nvPr/>
        </p:nvSpPr>
        <p:spPr>
          <a:xfrm>
            <a:off x="770011" y="2026920"/>
            <a:ext cx="5138928" cy="3441191"/>
          </a:xfrm>
          <a:prstGeom prst="rect">
            <a:avLst/>
          </a:prstGeom>
          <a:blipFill>
            <a:blip r:embed="rId3" cstate="print"/>
            <a:stretch>
              <a:fillRect/>
            </a:stretch>
          </a:blipFill>
        </p:spPr>
        <p:txBody>
          <a:bodyPr wrap="square" lIns="0" tIns="0" rIns="0" bIns="0" rtlCol="0"/>
          <a:lstStyle/>
          <a:p>
            <a:endParaRPr/>
          </a:p>
        </p:txBody>
      </p:sp>
      <p:sp>
        <p:nvSpPr>
          <p:cNvPr id="7" name="object 4"/>
          <p:cNvSpPr txBox="1"/>
          <p:nvPr/>
        </p:nvSpPr>
        <p:spPr>
          <a:xfrm>
            <a:off x="6856762" y="168046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dirty="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dirty="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dirty="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dirty="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dirty="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dirty="0">
              <a:latin typeface="Carlito"/>
              <a:cs typeface="Carlito"/>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p:cNvSpPr/>
          <p:nvPr/>
        </p:nvSpPr>
        <p:spPr>
          <a:xfrm>
            <a:off x="502920" y="1541267"/>
            <a:ext cx="5811011" cy="4885944"/>
          </a:xfrm>
          <a:prstGeom prst="rect">
            <a:avLst/>
          </a:prstGeom>
          <a:blipFill>
            <a:blip r:embed="rId3" cstate="print"/>
            <a:stretch>
              <a:fillRect/>
            </a:stretch>
          </a:blipFill>
        </p:spPr>
        <p:txBody>
          <a:bodyPr wrap="square" lIns="0" tIns="0" rIns="0" bIns="0" rtlCol="0"/>
          <a:lstStyle/>
          <a:p>
            <a:endParaRPr/>
          </a:p>
        </p:txBody>
      </p:sp>
      <p:sp>
        <p:nvSpPr>
          <p:cNvPr id="7" name="object 5"/>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5"/>
          <p:cNvSpPr/>
          <p:nvPr/>
        </p:nvSpPr>
        <p:spPr>
          <a:xfrm>
            <a:off x="2374783" y="1761743"/>
            <a:ext cx="7306056" cy="2077212"/>
          </a:xfrm>
          <a:prstGeom prst="rect">
            <a:avLst/>
          </a:prstGeom>
          <a:blipFill>
            <a:blip r:embed="rId3" cstate="print"/>
            <a:stretch>
              <a:fillRect/>
            </a:stretch>
          </a:blipFill>
        </p:spPr>
        <p:txBody>
          <a:bodyPr wrap="square" lIns="0" tIns="0" rIns="0" bIns="0" rtlCol="0"/>
          <a:lstStyle/>
          <a:p>
            <a:endParaRPr/>
          </a:p>
        </p:txBody>
      </p:sp>
      <p:sp>
        <p:nvSpPr>
          <p:cNvPr id="7" name="object 4"/>
          <p:cNvSpPr txBox="1"/>
          <p:nvPr/>
        </p:nvSpPr>
        <p:spPr>
          <a:xfrm>
            <a:off x="1459320" y="4322244"/>
            <a:ext cx="9136982" cy="1336263"/>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dirty="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dirty="0">
              <a:latin typeface="Carlito"/>
              <a:cs typeface="Carlito"/>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5"/>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
        <p:nvSpPr>
          <p:cNvPr id="7" name="object 4"/>
          <p:cNvSpPr txBox="1"/>
          <p:nvPr/>
        </p:nvSpPr>
        <p:spPr>
          <a:xfrm>
            <a:off x="712139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a:t>
            </a:r>
            <a:endParaRPr lang="en-US" dirty="0">
              <a:solidFill>
                <a:srgbClr val="0B49CB"/>
              </a:solidFill>
              <a:latin typeface="Abadi"/>
            </a:endParaRPr>
          </a:p>
        </p:txBody>
      </p:sp>
      <p:sp>
        <p:nvSpPr>
          <p:cNvPr id="6" name="object 4"/>
          <p:cNvSpPr/>
          <p:nvPr/>
        </p:nvSpPr>
        <p:spPr>
          <a:xfrm>
            <a:off x="770011" y="1385315"/>
            <a:ext cx="10279380" cy="3614928"/>
          </a:xfrm>
          <a:prstGeom prst="rect">
            <a:avLst/>
          </a:prstGeom>
          <a:blipFill>
            <a:blip r:embed="rId3" cstate="print"/>
            <a:stretch>
              <a:fillRect/>
            </a:stretch>
          </a:blipFill>
        </p:spPr>
        <p:txBody>
          <a:bodyPr wrap="square" lIns="0" tIns="0" rIns="0" bIns="0" rtlCol="0"/>
          <a:lstStyle/>
          <a:p>
            <a:endParaRPr/>
          </a:p>
        </p:txBody>
      </p:sp>
      <p:sp>
        <p:nvSpPr>
          <p:cNvPr id="7" name="object 3"/>
          <p:cNvSpPr txBox="1"/>
          <p:nvPr/>
        </p:nvSpPr>
        <p:spPr>
          <a:xfrm>
            <a:off x="770011" y="5224729"/>
            <a:ext cx="10687961"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dirty="0">
              <a:latin typeface="Carlito"/>
              <a:cs typeface="Carlito"/>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Markers (Color Coded)</a:t>
            </a:r>
            <a:endParaRPr lang="en-US" dirty="0">
              <a:solidFill>
                <a:srgbClr val="0B49CB"/>
              </a:solidFill>
              <a:latin typeface="Abadi"/>
            </a:endParaRPr>
          </a:p>
        </p:txBody>
      </p:sp>
      <p:sp>
        <p:nvSpPr>
          <p:cNvPr id="6" name="object 4"/>
          <p:cNvSpPr/>
          <p:nvPr/>
        </p:nvSpPr>
        <p:spPr>
          <a:xfrm>
            <a:off x="588264" y="1801367"/>
            <a:ext cx="5620512" cy="3511296"/>
          </a:xfrm>
          <a:prstGeom prst="rect">
            <a:avLst/>
          </a:prstGeom>
          <a:blipFill>
            <a:blip r:embed="rId3" cstate="print"/>
            <a:stretch>
              <a:fillRect/>
            </a:stretch>
          </a:blipFill>
        </p:spPr>
        <p:txBody>
          <a:bodyPr wrap="square" lIns="0" tIns="0" rIns="0" bIns="0" rtlCol="0"/>
          <a:lstStyle/>
          <a:p>
            <a:endParaRPr/>
          </a:p>
        </p:txBody>
      </p:sp>
      <p:sp>
        <p:nvSpPr>
          <p:cNvPr id="7" name="object 3"/>
          <p:cNvSpPr txBox="1"/>
          <p:nvPr/>
        </p:nvSpPr>
        <p:spPr>
          <a:xfrm>
            <a:off x="6355080" y="2476296"/>
            <a:ext cx="4587240" cy="1782539"/>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dirty="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dirty="0">
              <a:latin typeface="Carlito"/>
              <a:cs typeface="Carlito"/>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Key Locations Proximities</a:t>
            </a:r>
            <a:endParaRPr lang="en-US" dirty="0">
              <a:solidFill>
                <a:srgbClr val="0B49CB"/>
              </a:solidFill>
              <a:latin typeface="Abadi"/>
            </a:endParaRPr>
          </a:p>
        </p:txBody>
      </p:sp>
      <p:sp>
        <p:nvSpPr>
          <p:cNvPr id="6" name="object 4"/>
          <p:cNvSpPr/>
          <p:nvPr/>
        </p:nvSpPr>
        <p:spPr>
          <a:xfrm>
            <a:off x="883920" y="1304544"/>
            <a:ext cx="8389620" cy="1723643"/>
          </a:xfrm>
          <a:prstGeom prst="rect">
            <a:avLst/>
          </a:prstGeom>
          <a:blipFill>
            <a:blip r:embed="rId3" cstate="print"/>
            <a:stretch>
              <a:fillRect/>
            </a:stretch>
          </a:blipFill>
        </p:spPr>
        <p:txBody>
          <a:bodyPr wrap="square" lIns="0" tIns="0" rIns="0" bIns="0" rtlCol="0"/>
          <a:lstStyle/>
          <a:p>
            <a:endParaRPr/>
          </a:p>
        </p:txBody>
      </p:sp>
      <p:grpSp>
        <p:nvGrpSpPr>
          <p:cNvPr id="7" name="object 5"/>
          <p:cNvGrpSpPr/>
          <p:nvPr/>
        </p:nvGrpSpPr>
        <p:grpSpPr>
          <a:xfrm>
            <a:off x="883920" y="3200077"/>
            <a:ext cx="7505700" cy="1562100"/>
            <a:chOff x="2802635" y="3552444"/>
            <a:chExt cx="7505700" cy="1562100"/>
          </a:xfrm>
        </p:grpSpPr>
        <p:sp>
          <p:nvSpPr>
            <p:cNvPr id="9" name="object 6"/>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
        <p:nvSpPr>
          <p:cNvPr id="11" name="object 3"/>
          <p:cNvSpPr txBox="1"/>
          <p:nvPr/>
        </p:nvSpPr>
        <p:spPr>
          <a:xfrm>
            <a:off x="770011"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Successful Launches Across Launch Sites</a:t>
            </a:r>
            <a:endParaRPr lang="en-US" dirty="0">
              <a:solidFill>
                <a:srgbClr val="0B49CB"/>
              </a:solidFill>
              <a:latin typeface="Abadi"/>
            </a:endParaRPr>
          </a:p>
        </p:txBody>
      </p:sp>
      <p:sp>
        <p:nvSpPr>
          <p:cNvPr id="6" name="object 4"/>
          <p:cNvSpPr/>
          <p:nvPr/>
        </p:nvSpPr>
        <p:spPr>
          <a:xfrm>
            <a:off x="591311" y="1496568"/>
            <a:ext cx="2570988" cy="2581656"/>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3162299" y="1524000"/>
            <a:ext cx="1085087" cy="665988"/>
          </a:xfrm>
          <a:prstGeom prst="rect">
            <a:avLst/>
          </a:prstGeom>
          <a:blipFill>
            <a:blip r:embed="rId4" cstate="print"/>
            <a:stretch>
              <a:fillRect/>
            </a:stretch>
          </a:blipFill>
        </p:spPr>
        <p:txBody>
          <a:bodyPr wrap="square" lIns="0" tIns="0" rIns="0" bIns="0" rtlCol="0"/>
          <a:lstStyle/>
          <a:p>
            <a:endParaRPr/>
          </a:p>
        </p:txBody>
      </p:sp>
      <p:sp>
        <p:nvSpPr>
          <p:cNvPr id="9" name="object 3"/>
          <p:cNvSpPr txBox="1"/>
          <p:nvPr/>
        </p:nvSpPr>
        <p:spPr>
          <a:xfrm>
            <a:off x="4917135" y="2663952"/>
            <a:ext cx="5430825" cy="2536592"/>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dirty="0">
              <a:latin typeface="Carlito"/>
              <a:cs typeface="Carlito"/>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53365" indent="-229235">
              <a:lnSpc>
                <a:spcPct val="100000"/>
              </a:lnSpc>
              <a:spcBef>
                <a:spcPts val="850"/>
              </a:spcBef>
              <a:tabLst>
                <a:tab pos="253365" algn="l"/>
                <a:tab pos="254000" algn="l"/>
              </a:tabLst>
            </a:pPr>
            <a:r>
              <a:rPr lang="en-IN" sz="2200" spc="-20" dirty="0">
                <a:solidFill>
                  <a:srgbClr val="BB562C"/>
                </a:solidFill>
                <a:latin typeface="Carlito"/>
                <a:cs typeface="Carlito"/>
              </a:rPr>
              <a:t>Commercial </a:t>
            </a:r>
            <a:r>
              <a:rPr lang="en-IN" sz="2200" spc="-10" dirty="0">
                <a:solidFill>
                  <a:srgbClr val="BB562C"/>
                </a:solidFill>
                <a:latin typeface="Carlito"/>
                <a:cs typeface="Carlito"/>
              </a:rPr>
              <a:t>Space </a:t>
            </a:r>
            <a:r>
              <a:rPr lang="en-IN" sz="2200" spc="-25" dirty="0">
                <a:solidFill>
                  <a:srgbClr val="BB562C"/>
                </a:solidFill>
                <a:latin typeface="Carlito"/>
                <a:cs typeface="Carlito"/>
              </a:rPr>
              <a:t>Age </a:t>
            </a:r>
            <a:r>
              <a:rPr lang="en-IN" sz="2200" spc="-5" dirty="0">
                <a:solidFill>
                  <a:srgbClr val="BB562C"/>
                </a:solidFill>
                <a:latin typeface="Carlito"/>
                <a:cs typeface="Carlito"/>
              </a:rPr>
              <a:t>is</a:t>
            </a:r>
            <a:r>
              <a:rPr lang="en-IN" sz="2200" spc="50" dirty="0">
                <a:solidFill>
                  <a:srgbClr val="BB562C"/>
                </a:solidFill>
                <a:latin typeface="Carlito"/>
                <a:cs typeface="Carlito"/>
              </a:rPr>
              <a:t> </a:t>
            </a:r>
            <a:r>
              <a:rPr lang="en-IN" sz="2200" spc="-20" dirty="0">
                <a:solidFill>
                  <a:srgbClr val="BB562C"/>
                </a:solidFill>
                <a:latin typeface="Carlito"/>
                <a:cs typeface="Carlito"/>
              </a:rPr>
              <a:t>Here</a:t>
            </a:r>
            <a:endParaRPr lang="en-IN" sz="2200" dirty="0">
              <a:latin typeface="Carlito"/>
              <a:cs typeface="Carlito"/>
            </a:endParaRPr>
          </a:p>
          <a:p>
            <a:pPr marL="253365" indent="-229235">
              <a:lnSpc>
                <a:spcPct val="100000"/>
              </a:lnSpc>
              <a:spcBef>
                <a:spcPts val="705"/>
              </a:spcBef>
              <a:tabLst>
                <a:tab pos="253365" algn="l"/>
                <a:tab pos="254000" algn="l"/>
              </a:tabLst>
            </a:pPr>
            <a:r>
              <a:rPr lang="en-IN" sz="2200" spc="-15" dirty="0">
                <a:solidFill>
                  <a:srgbClr val="BB562C"/>
                </a:solidFill>
                <a:latin typeface="Carlito"/>
                <a:cs typeface="Carlito"/>
              </a:rPr>
              <a:t>Space </a:t>
            </a:r>
            <a:r>
              <a:rPr lang="en-IN" sz="2200" spc="-5" dirty="0">
                <a:solidFill>
                  <a:srgbClr val="BB562C"/>
                </a:solidFill>
                <a:latin typeface="Carlito"/>
                <a:cs typeface="Carlito"/>
              </a:rPr>
              <a:t>X </a:t>
            </a:r>
            <a:r>
              <a:rPr lang="en-IN" sz="2200" spc="-15" dirty="0">
                <a:solidFill>
                  <a:srgbClr val="BB562C"/>
                </a:solidFill>
                <a:latin typeface="Carlito"/>
                <a:cs typeface="Carlito"/>
              </a:rPr>
              <a:t>has </a:t>
            </a:r>
            <a:r>
              <a:rPr lang="en-IN" sz="2200" spc="-20" dirty="0">
                <a:solidFill>
                  <a:srgbClr val="BB562C"/>
                </a:solidFill>
                <a:latin typeface="Carlito"/>
                <a:cs typeface="Carlito"/>
              </a:rPr>
              <a:t>best pricing </a:t>
            </a:r>
            <a:r>
              <a:rPr lang="en-IN" sz="2200" spc="-15" dirty="0">
                <a:solidFill>
                  <a:srgbClr val="BB562C"/>
                </a:solidFill>
                <a:latin typeface="Carlito"/>
                <a:cs typeface="Carlito"/>
              </a:rPr>
              <a:t>($62 </a:t>
            </a:r>
            <a:r>
              <a:rPr lang="en-IN" sz="2200" spc="-5" dirty="0">
                <a:solidFill>
                  <a:srgbClr val="BB562C"/>
                </a:solidFill>
                <a:latin typeface="Carlito"/>
                <a:cs typeface="Carlito"/>
              </a:rPr>
              <a:t>million </a:t>
            </a:r>
            <a:r>
              <a:rPr lang="en-IN" sz="2200" spc="-15" dirty="0">
                <a:solidFill>
                  <a:srgbClr val="BB562C"/>
                </a:solidFill>
                <a:latin typeface="Carlito"/>
                <a:cs typeface="Carlito"/>
              </a:rPr>
              <a:t>vs. </a:t>
            </a:r>
            <a:r>
              <a:rPr lang="en-IN" sz="2200" spc="-5" dirty="0">
                <a:solidFill>
                  <a:srgbClr val="BB562C"/>
                </a:solidFill>
                <a:latin typeface="Carlito"/>
                <a:cs typeface="Carlito"/>
              </a:rPr>
              <a:t>$165 million</a:t>
            </a:r>
            <a:r>
              <a:rPr lang="en-IN" sz="2200" spc="25" dirty="0">
                <a:solidFill>
                  <a:srgbClr val="BB562C"/>
                </a:solidFill>
                <a:latin typeface="Carlito"/>
                <a:cs typeface="Carlito"/>
              </a:rPr>
              <a:t> </a:t>
            </a:r>
            <a:r>
              <a:rPr lang="en-IN" sz="2200" spc="-5" dirty="0">
                <a:solidFill>
                  <a:srgbClr val="BB562C"/>
                </a:solidFill>
                <a:latin typeface="Carlito"/>
                <a:cs typeface="Carlito"/>
              </a:rPr>
              <a:t>USD)</a:t>
            </a:r>
            <a:endParaRPr lang="en-IN" sz="2200" dirty="0">
              <a:latin typeface="Carlito"/>
              <a:cs typeface="Carlito"/>
            </a:endParaRPr>
          </a:p>
          <a:p>
            <a:pPr marL="253365" indent="-229235">
              <a:lnSpc>
                <a:spcPct val="100000"/>
              </a:lnSpc>
              <a:spcBef>
                <a:spcPts val="695"/>
              </a:spcBef>
              <a:tabLst>
                <a:tab pos="253365" algn="l"/>
                <a:tab pos="254000" algn="l"/>
              </a:tabLst>
            </a:pPr>
            <a:r>
              <a:rPr lang="en-IN" sz="2200" spc="-25" dirty="0">
                <a:solidFill>
                  <a:srgbClr val="BB562C"/>
                </a:solidFill>
                <a:latin typeface="Carlito"/>
                <a:cs typeface="Carlito"/>
              </a:rPr>
              <a:t>Largely </a:t>
            </a:r>
            <a:r>
              <a:rPr lang="en-IN" sz="2200" spc="-15" dirty="0">
                <a:solidFill>
                  <a:srgbClr val="BB562C"/>
                </a:solidFill>
                <a:latin typeface="Carlito"/>
                <a:cs typeface="Carlito"/>
              </a:rPr>
              <a:t>due </a:t>
            </a:r>
            <a:r>
              <a:rPr lang="en-IN" sz="2200" spc="-30" dirty="0">
                <a:solidFill>
                  <a:srgbClr val="BB562C"/>
                </a:solidFill>
                <a:latin typeface="Carlito"/>
                <a:cs typeface="Carlito"/>
              </a:rPr>
              <a:t>to </a:t>
            </a:r>
            <a:r>
              <a:rPr lang="en-IN" sz="2200" spc="-5" dirty="0">
                <a:solidFill>
                  <a:srgbClr val="BB562C"/>
                </a:solidFill>
                <a:latin typeface="Carlito"/>
                <a:cs typeface="Carlito"/>
              </a:rPr>
              <a:t>ability </a:t>
            </a:r>
            <a:r>
              <a:rPr lang="en-IN" sz="2200" spc="-30" dirty="0">
                <a:solidFill>
                  <a:srgbClr val="BB562C"/>
                </a:solidFill>
                <a:latin typeface="Carlito"/>
                <a:cs typeface="Carlito"/>
              </a:rPr>
              <a:t>to recover </a:t>
            </a:r>
            <a:r>
              <a:rPr lang="en-IN" sz="2200" spc="-15" dirty="0">
                <a:solidFill>
                  <a:srgbClr val="BB562C"/>
                </a:solidFill>
                <a:latin typeface="Carlito"/>
                <a:cs typeface="Carlito"/>
              </a:rPr>
              <a:t>part </a:t>
            </a:r>
            <a:r>
              <a:rPr lang="en-IN" sz="2200" dirty="0">
                <a:solidFill>
                  <a:srgbClr val="BB562C"/>
                </a:solidFill>
                <a:latin typeface="Carlito"/>
                <a:cs typeface="Carlito"/>
              </a:rPr>
              <a:t>of </a:t>
            </a:r>
            <a:r>
              <a:rPr lang="en-IN" sz="2200" spc="-45" dirty="0">
                <a:solidFill>
                  <a:srgbClr val="BB562C"/>
                </a:solidFill>
                <a:latin typeface="Carlito"/>
                <a:cs typeface="Carlito"/>
              </a:rPr>
              <a:t>rocket </a:t>
            </a:r>
            <a:r>
              <a:rPr lang="en-IN" sz="2200" spc="-25" dirty="0">
                <a:solidFill>
                  <a:srgbClr val="BB562C"/>
                </a:solidFill>
                <a:latin typeface="Carlito"/>
                <a:cs typeface="Carlito"/>
              </a:rPr>
              <a:t>(Stage</a:t>
            </a:r>
            <a:r>
              <a:rPr lang="en-IN" sz="2200" spc="135" dirty="0">
                <a:solidFill>
                  <a:srgbClr val="BB562C"/>
                </a:solidFill>
                <a:latin typeface="Carlito"/>
                <a:cs typeface="Carlito"/>
              </a:rPr>
              <a:t> </a:t>
            </a:r>
            <a:r>
              <a:rPr lang="en-IN" sz="2200" spc="-5" dirty="0">
                <a:solidFill>
                  <a:srgbClr val="BB562C"/>
                </a:solidFill>
                <a:latin typeface="Carlito"/>
                <a:cs typeface="Carlito"/>
              </a:rPr>
              <a:t>1)</a:t>
            </a:r>
            <a:endParaRPr lang="en-IN" sz="2200" dirty="0">
              <a:latin typeface="Carlito"/>
              <a:cs typeface="Carlito"/>
            </a:endParaRPr>
          </a:p>
          <a:p>
            <a:pPr marL="253365" indent="-229235">
              <a:lnSpc>
                <a:spcPct val="100000"/>
              </a:lnSpc>
              <a:spcBef>
                <a:spcPts val="700"/>
              </a:spcBef>
              <a:tabLst>
                <a:tab pos="253365" algn="l"/>
                <a:tab pos="254000" algn="l"/>
              </a:tabLst>
            </a:pPr>
            <a:r>
              <a:rPr lang="en-IN" sz="2200" spc="-15" dirty="0">
                <a:solidFill>
                  <a:srgbClr val="BB562C"/>
                </a:solidFill>
                <a:latin typeface="Carlito"/>
                <a:cs typeface="Carlito"/>
              </a:rPr>
              <a:t>Space </a:t>
            </a:r>
            <a:r>
              <a:rPr lang="en-IN" sz="2200" spc="-5" dirty="0">
                <a:solidFill>
                  <a:srgbClr val="BB562C"/>
                </a:solidFill>
                <a:latin typeface="Carlito"/>
                <a:cs typeface="Carlito"/>
              </a:rPr>
              <a:t>Y </a:t>
            </a:r>
            <a:r>
              <a:rPr lang="en-IN" sz="2200" spc="-25" dirty="0">
                <a:solidFill>
                  <a:srgbClr val="BB562C"/>
                </a:solidFill>
                <a:latin typeface="Carlito"/>
                <a:cs typeface="Carlito"/>
              </a:rPr>
              <a:t>wants </a:t>
            </a:r>
            <a:r>
              <a:rPr lang="en-IN" sz="2200" spc="-30" dirty="0">
                <a:solidFill>
                  <a:srgbClr val="BB562C"/>
                </a:solidFill>
                <a:latin typeface="Carlito"/>
                <a:cs typeface="Carlito"/>
              </a:rPr>
              <a:t>to </a:t>
            </a:r>
            <a:r>
              <a:rPr lang="en-IN" sz="2200" spc="-25" dirty="0">
                <a:solidFill>
                  <a:srgbClr val="BB562C"/>
                </a:solidFill>
                <a:latin typeface="Carlito"/>
                <a:cs typeface="Carlito"/>
              </a:rPr>
              <a:t>compete </a:t>
            </a:r>
            <a:r>
              <a:rPr lang="en-IN" sz="2200" spc="-5" dirty="0">
                <a:solidFill>
                  <a:srgbClr val="BB562C"/>
                </a:solidFill>
                <a:latin typeface="Carlito"/>
                <a:cs typeface="Carlito"/>
              </a:rPr>
              <a:t>with </a:t>
            </a:r>
            <a:r>
              <a:rPr lang="en-IN" sz="2200" spc="-10" dirty="0">
                <a:solidFill>
                  <a:srgbClr val="BB562C"/>
                </a:solidFill>
                <a:latin typeface="Carlito"/>
                <a:cs typeface="Carlito"/>
              </a:rPr>
              <a:t>Space</a:t>
            </a:r>
            <a:r>
              <a:rPr lang="en-IN" sz="2200" spc="60" dirty="0">
                <a:solidFill>
                  <a:srgbClr val="BB562C"/>
                </a:solidFill>
                <a:latin typeface="Carlito"/>
                <a:cs typeface="Carlito"/>
              </a:rPr>
              <a:t> </a:t>
            </a:r>
            <a:r>
              <a:rPr lang="en-IN" sz="2200" spc="-5" dirty="0" smtClean="0">
                <a:solidFill>
                  <a:srgbClr val="BB562C"/>
                </a:solidFill>
                <a:latin typeface="Carlito"/>
                <a:cs typeface="Carlito"/>
              </a:rPr>
              <a:t>X</a:t>
            </a:r>
            <a:endParaRPr lang="en-IN" sz="2200" dirty="0">
              <a:latin typeface="Carlito"/>
              <a:cs typeface="Carlito"/>
            </a:endParaRPr>
          </a:p>
        </p:txBody>
      </p:sp>
      <p:sp>
        <p:nvSpPr>
          <p:cNvPr id="2" name="TextBox 1"/>
          <p:cNvSpPr txBox="1"/>
          <p:nvPr/>
        </p:nvSpPr>
        <p:spPr>
          <a:xfrm>
            <a:off x="1127760" y="2101334"/>
            <a:ext cx="1380891" cy="369332"/>
          </a:xfrm>
          <a:prstGeom prst="rect">
            <a:avLst/>
          </a:prstGeom>
          <a:noFill/>
        </p:spPr>
        <p:txBody>
          <a:bodyPr wrap="none" rtlCol="0">
            <a:spAutoFit/>
          </a:bodyPr>
          <a:lstStyle/>
          <a:p>
            <a:r>
              <a:rPr lang="en-IN" b="1" u="sng" dirty="0" smtClean="0"/>
              <a:t>Background:</a:t>
            </a:r>
            <a:endParaRPr lang="en-IN" b="1" u="sng" dirty="0"/>
          </a:p>
        </p:txBody>
      </p:sp>
      <p:sp>
        <p:nvSpPr>
          <p:cNvPr id="3" name="TextBox 2"/>
          <p:cNvSpPr txBox="1"/>
          <p:nvPr/>
        </p:nvSpPr>
        <p:spPr>
          <a:xfrm>
            <a:off x="1127760" y="4526280"/>
            <a:ext cx="1057084" cy="369332"/>
          </a:xfrm>
          <a:prstGeom prst="rect">
            <a:avLst/>
          </a:prstGeom>
          <a:noFill/>
        </p:spPr>
        <p:txBody>
          <a:bodyPr wrap="none" rtlCol="0">
            <a:spAutoFit/>
          </a:bodyPr>
          <a:lstStyle/>
          <a:p>
            <a:r>
              <a:rPr lang="en-IN" b="1" u="sng" dirty="0" smtClean="0"/>
              <a:t>Problem:</a:t>
            </a:r>
            <a:endParaRPr lang="en-IN" b="1" u="sng" dirty="0"/>
          </a:p>
        </p:txBody>
      </p:sp>
      <p:sp>
        <p:nvSpPr>
          <p:cNvPr id="6" name="Rectangle 5"/>
          <p:cNvSpPr/>
          <p:nvPr/>
        </p:nvSpPr>
        <p:spPr>
          <a:xfrm>
            <a:off x="958697" y="4910852"/>
            <a:ext cx="6096000" cy="646331"/>
          </a:xfrm>
          <a:prstGeom prst="rect">
            <a:avLst/>
          </a:prstGeom>
        </p:spPr>
        <p:txBody>
          <a:bodyPr>
            <a:spAutoFit/>
          </a:bodyPr>
          <a:lstStyle/>
          <a:p>
            <a:pPr marL="285750" indent="-285750">
              <a:buFont typeface="Arial" panose="020B0604020202020204" pitchFamily="34" charset="0"/>
              <a:buChar char="•"/>
            </a:pPr>
            <a:r>
              <a:rPr lang="en-IN" spc="-10" dirty="0">
                <a:solidFill>
                  <a:srgbClr val="BB562C"/>
                </a:solidFill>
                <a:latin typeface="Carlito"/>
                <a:cs typeface="Carlito"/>
              </a:rPr>
              <a:t>Space </a:t>
            </a:r>
            <a:r>
              <a:rPr lang="en-IN" spc="-5" dirty="0">
                <a:solidFill>
                  <a:srgbClr val="BB562C"/>
                </a:solidFill>
                <a:latin typeface="Carlito"/>
                <a:cs typeface="Carlito"/>
              </a:rPr>
              <a:t>Y </a:t>
            </a:r>
            <a:r>
              <a:rPr lang="en-IN" spc="-25" dirty="0">
                <a:solidFill>
                  <a:srgbClr val="BB562C"/>
                </a:solidFill>
                <a:latin typeface="Carlito"/>
                <a:cs typeface="Carlito"/>
              </a:rPr>
              <a:t>tasks </a:t>
            </a:r>
            <a:r>
              <a:rPr lang="en-IN" spc="-5" dirty="0">
                <a:solidFill>
                  <a:srgbClr val="BB562C"/>
                </a:solidFill>
                <a:latin typeface="Carlito"/>
                <a:cs typeface="Carlito"/>
              </a:rPr>
              <a:t>us </a:t>
            </a:r>
            <a:r>
              <a:rPr lang="en-IN" spc="-30" dirty="0">
                <a:solidFill>
                  <a:srgbClr val="BB562C"/>
                </a:solidFill>
                <a:latin typeface="Carlito"/>
                <a:cs typeface="Carlito"/>
              </a:rPr>
              <a:t>to </a:t>
            </a:r>
            <a:r>
              <a:rPr lang="en-IN" spc="-25" dirty="0">
                <a:solidFill>
                  <a:srgbClr val="BB562C"/>
                </a:solidFill>
                <a:latin typeface="Carlito"/>
                <a:cs typeface="Carlito"/>
              </a:rPr>
              <a:t>train </a:t>
            </a:r>
            <a:r>
              <a:rPr lang="en-IN" spc="-5" dirty="0">
                <a:solidFill>
                  <a:srgbClr val="BB562C"/>
                </a:solidFill>
                <a:latin typeface="Carlito"/>
                <a:cs typeface="Carlito"/>
              </a:rPr>
              <a:t>a machine learning model </a:t>
            </a:r>
            <a:r>
              <a:rPr lang="en-IN" spc="-60" dirty="0">
                <a:solidFill>
                  <a:srgbClr val="BB562C"/>
                </a:solidFill>
                <a:latin typeface="Carlito"/>
                <a:cs typeface="Carlito"/>
              </a:rPr>
              <a:t>to  </a:t>
            </a:r>
            <a:r>
              <a:rPr lang="en-IN" spc="-20" dirty="0">
                <a:solidFill>
                  <a:srgbClr val="BB562C"/>
                </a:solidFill>
                <a:latin typeface="Carlito"/>
                <a:cs typeface="Carlito"/>
              </a:rPr>
              <a:t>predict successful </a:t>
            </a:r>
            <a:r>
              <a:rPr lang="en-IN" spc="-25" dirty="0">
                <a:solidFill>
                  <a:srgbClr val="BB562C"/>
                </a:solidFill>
                <a:latin typeface="Carlito"/>
                <a:cs typeface="Carlito"/>
              </a:rPr>
              <a:t>Stage </a:t>
            </a:r>
            <a:r>
              <a:rPr lang="en-IN" spc="-5" dirty="0">
                <a:solidFill>
                  <a:srgbClr val="BB562C"/>
                </a:solidFill>
                <a:latin typeface="Carlito"/>
                <a:cs typeface="Carlito"/>
              </a:rPr>
              <a:t>1</a:t>
            </a:r>
            <a:r>
              <a:rPr lang="en-IN" spc="45" dirty="0">
                <a:solidFill>
                  <a:srgbClr val="BB562C"/>
                </a:solidFill>
                <a:latin typeface="Carlito"/>
                <a:cs typeface="Carlito"/>
              </a:rPr>
              <a:t> </a:t>
            </a:r>
            <a:r>
              <a:rPr lang="en-IN" spc="-25" dirty="0">
                <a:solidFill>
                  <a:srgbClr val="BB562C"/>
                </a:solidFill>
                <a:latin typeface="Carlito"/>
                <a:cs typeface="Carlito"/>
              </a:rPr>
              <a:t>recovery</a:t>
            </a:r>
            <a:endParaRPr lang="en-IN"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Highest Success Rate Launch Site</a:t>
            </a:r>
            <a:endParaRPr lang="en-US" dirty="0">
              <a:solidFill>
                <a:srgbClr val="0B49CB"/>
              </a:solidFill>
              <a:latin typeface="Abadi"/>
            </a:endParaRPr>
          </a:p>
        </p:txBody>
      </p:sp>
      <p:sp>
        <p:nvSpPr>
          <p:cNvPr id="6" name="object 4"/>
          <p:cNvSpPr/>
          <p:nvPr/>
        </p:nvSpPr>
        <p:spPr>
          <a:xfrm>
            <a:off x="528827" y="1664207"/>
            <a:ext cx="2570988" cy="2570988"/>
          </a:xfrm>
          <a:prstGeom prst="rect">
            <a:avLst/>
          </a:prstGeom>
          <a:blipFill>
            <a:blip r:embed="rId3" cstate="print"/>
            <a:stretch>
              <a:fillRect/>
            </a:stretch>
          </a:blipFill>
        </p:spPr>
        <p:txBody>
          <a:bodyPr wrap="square" lIns="0" tIns="0" rIns="0" bIns="0" rtlCol="0"/>
          <a:lstStyle/>
          <a:p>
            <a:endParaRPr/>
          </a:p>
        </p:txBody>
      </p:sp>
      <p:sp>
        <p:nvSpPr>
          <p:cNvPr id="7" name="object 6"/>
          <p:cNvSpPr/>
          <p:nvPr/>
        </p:nvSpPr>
        <p:spPr>
          <a:xfrm>
            <a:off x="3099815" y="1664207"/>
            <a:ext cx="324611" cy="304800"/>
          </a:xfrm>
          <a:prstGeom prst="rect">
            <a:avLst/>
          </a:prstGeom>
          <a:blipFill>
            <a:blip r:embed="rId4" cstate="print"/>
            <a:stretch>
              <a:fillRect/>
            </a:stretch>
          </a:blipFill>
        </p:spPr>
        <p:txBody>
          <a:bodyPr wrap="square" lIns="0" tIns="0" rIns="0" bIns="0" rtlCol="0"/>
          <a:lstStyle/>
          <a:p>
            <a:endParaRPr/>
          </a:p>
        </p:txBody>
      </p:sp>
      <p:sp>
        <p:nvSpPr>
          <p:cNvPr id="9" name="object 5"/>
          <p:cNvSpPr/>
          <p:nvPr/>
        </p:nvSpPr>
        <p:spPr>
          <a:xfrm>
            <a:off x="409955" y="4396740"/>
            <a:ext cx="3401568" cy="152400"/>
          </a:xfrm>
          <a:prstGeom prst="rect">
            <a:avLst/>
          </a:prstGeom>
          <a:blipFill>
            <a:blip r:embed="rId5" cstate="print"/>
            <a:stretch>
              <a:fillRect/>
            </a:stretch>
          </a:blipFill>
        </p:spPr>
        <p:txBody>
          <a:bodyPr wrap="square" lIns="0" tIns="0" rIns="0" bIns="0" rtlCol="0"/>
          <a:lstStyle/>
          <a:p>
            <a:endParaRPr/>
          </a:p>
        </p:txBody>
      </p:sp>
      <p:sp>
        <p:nvSpPr>
          <p:cNvPr id="10" name="object 3"/>
          <p:cNvSpPr txBox="1"/>
          <p:nvPr/>
        </p:nvSpPr>
        <p:spPr>
          <a:xfrm>
            <a:off x="5213603" y="2635512"/>
            <a:ext cx="5362957" cy="628377"/>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dirty="0">
              <a:latin typeface="Carlito"/>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Payload Mass vs. Success vs. Booster  </a:t>
            </a:r>
            <a:r>
              <a:rPr lang="en-IN" dirty="0" smtClean="0">
                <a:solidFill>
                  <a:srgbClr val="0B49CB"/>
                </a:solidFill>
                <a:latin typeface="Abadi"/>
              </a:rPr>
              <a:t>(Version Category)</a:t>
            </a:r>
            <a:endParaRPr lang="en-US" dirty="0">
              <a:solidFill>
                <a:srgbClr val="0B49CB"/>
              </a:solidFill>
              <a:latin typeface="Abadi"/>
            </a:endParaRPr>
          </a:p>
        </p:txBody>
      </p:sp>
      <p:sp>
        <p:nvSpPr>
          <p:cNvPr id="8" name="object 4"/>
          <p:cNvSpPr/>
          <p:nvPr/>
        </p:nvSpPr>
        <p:spPr>
          <a:xfrm>
            <a:off x="243788" y="1393321"/>
            <a:ext cx="11568046" cy="2981568"/>
          </a:xfrm>
          <a:prstGeom prst="rect">
            <a:avLst/>
          </a:prstGeom>
          <a:blipFill>
            <a:blip r:embed="rId3" cstate="print"/>
            <a:stretch>
              <a:fillRect/>
            </a:stretch>
          </a:blipFill>
        </p:spPr>
        <p:txBody>
          <a:bodyPr wrap="square" lIns="0" tIns="0" rIns="0" bIns="0" rtlCol="0"/>
          <a:lstStyle/>
          <a:p>
            <a:endParaRPr/>
          </a:p>
        </p:txBody>
      </p:sp>
      <p:sp>
        <p:nvSpPr>
          <p:cNvPr id="9" name="object 3"/>
          <p:cNvSpPr txBox="1"/>
          <p:nvPr/>
        </p:nvSpPr>
        <p:spPr>
          <a:xfrm>
            <a:off x="1084275" y="4733597"/>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dirty="0">
              <a:latin typeface="Carlito"/>
              <a:cs typeface="Carlito"/>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p:cNvSpPr/>
          <p:nvPr/>
        </p:nvSpPr>
        <p:spPr>
          <a:xfrm>
            <a:off x="547878" y="2289048"/>
            <a:ext cx="5076444" cy="3337560"/>
          </a:xfrm>
          <a:prstGeom prst="rect">
            <a:avLst/>
          </a:prstGeom>
          <a:blipFill>
            <a:blip r:embed="rId3" cstate="print"/>
            <a:stretch>
              <a:fillRect/>
            </a:stretch>
          </a:blipFill>
        </p:spPr>
        <p:txBody>
          <a:bodyPr wrap="square" lIns="0" tIns="0" rIns="0" bIns="0" rtlCol="0"/>
          <a:lstStyle/>
          <a:p>
            <a:endParaRPr/>
          </a:p>
        </p:txBody>
      </p:sp>
      <p:sp>
        <p:nvSpPr>
          <p:cNvPr id="11" name="object 6"/>
          <p:cNvSpPr txBox="1"/>
          <p:nvPr/>
        </p:nvSpPr>
        <p:spPr>
          <a:xfrm>
            <a:off x="6027811" y="2606738"/>
            <a:ext cx="5639085" cy="2330766"/>
          </a:xfrm>
          <a:prstGeom prst="rect">
            <a:avLst/>
          </a:prstGeom>
        </p:spPr>
        <p:txBody>
          <a:bodyPr vert="horz" wrap="square" lIns="0" tIns="12700" rIns="0" bIns="0" rtlCol="0">
            <a:spAutoFit/>
          </a:bodyPr>
          <a:lstStyle/>
          <a:p>
            <a:pPr marL="12700" marR="2860040">
              <a:lnSpc>
                <a:spcPct val="120700"/>
              </a:lnSpc>
              <a:spcBef>
                <a:spcPts val="100"/>
              </a:spcBef>
            </a:pPr>
            <a:r>
              <a:rPr sz="1600" spc="-5" dirty="0">
                <a:latin typeface="Carlito"/>
                <a:cs typeface="Carlito"/>
              </a:rPr>
              <a:t>All models had virtually the </a:t>
            </a:r>
            <a:r>
              <a:rPr sz="1600" spc="-10" dirty="0">
                <a:latin typeface="Carlito"/>
                <a:cs typeface="Carlito"/>
              </a:rPr>
              <a:t>same </a:t>
            </a:r>
            <a:r>
              <a:rPr sz="1600" spc="-20" dirty="0">
                <a:latin typeface="Carlito"/>
                <a:cs typeface="Carlito"/>
              </a:rPr>
              <a:t>accuracy </a:t>
            </a:r>
            <a:r>
              <a:rPr sz="1600" spc="-5" dirty="0">
                <a:latin typeface="Carlito"/>
                <a:cs typeface="Carlito"/>
              </a:rPr>
              <a:t>on the </a:t>
            </a:r>
            <a:r>
              <a:rPr sz="1600" spc="-20" dirty="0">
                <a:latin typeface="Carlito"/>
                <a:cs typeface="Carlito"/>
              </a:rPr>
              <a:t>test set </a:t>
            </a:r>
            <a:r>
              <a:rPr sz="1600" spc="-15" dirty="0">
                <a:latin typeface="Carlito"/>
                <a:cs typeface="Carlito"/>
              </a:rPr>
              <a:t>at </a:t>
            </a:r>
            <a:r>
              <a:rPr sz="1600" spc="-20" dirty="0">
                <a:latin typeface="Carlito"/>
                <a:cs typeface="Carlito"/>
              </a:rPr>
              <a:t>83.33% </a:t>
            </a:r>
            <a:r>
              <a:rPr sz="1600" spc="-45" dirty="0">
                <a:latin typeface="Carlito"/>
                <a:cs typeface="Carlito"/>
              </a:rPr>
              <a:t>accuracy.  </a:t>
            </a:r>
            <a:r>
              <a:rPr sz="1600" dirty="0">
                <a:latin typeface="Carlito"/>
                <a:cs typeface="Carlito"/>
              </a:rPr>
              <a:t>It </a:t>
            </a:r>
            <a:r>
              <a:rPr sz="1600" spc="-5" dirty="0">
                <a:latin typeface="Carlito"/>
                <a:cs typeface="Carlito"/>
              </a:rPr>
              <a:t>should be </a:t>
            </a:r>
            <a:r>
              <a:rPr sz="1600" spc="-15" dirty="0">
                <a:latin typeface="Carlito"/>
                <a:cs typeface="Carlito"/>
              </a:rPr>
              <a:t>noted </a:t>
            </a:r>
            <a:r>
              <a:rPr sz="1600" spc="-10" dirty="0">
                <a:latin typeface="Carlito"/>
                <a:cs typeface="Carlito"/>
              </a:rPr>
              <a:t>that </a:t>
            </a:r>
            <a:r>
              <a:rPr sz="1600" spc="-20" dirty="0">
                <a:latin typeface="Carlito"/>
                <a:cs typeface="Carlito"/>
              </a:rPr>
              <a:t>test size </a:t>
            </a:r>
            <a:r>
              <a:rPr sz="1600" dirty="0">
                <a:latin typeface="Carlito"/>
                <a:cs typeface="Carlito"/>
              </a:rPr>
              <a:t>is </a:t>
            </a:r>
            <a:r>
              <a:rPr sz="1600" spc="-5" dirty="0">
                <a:latin typeface="Carlito"/>
                <a:cs typeface="Carlito"/>
              </a:rPr>
              <a:t>small </a:t>
            </a:r>
            <a:r>
              <a:rPr sz="1600" spc="-15" dirty="0">
                <a:latin typeface="Carlito"/>
                <a:cs typeface="Carlito"/>
              </a:rPr>
              <a:t>at </a:t>
            </a:r>
            <a:r>
              <a:rPr sz="1600" spc="-5" dirty="0">
                <a:latin typeface="Carlito"/>
                <a:cs typeface="Carlito"/>
              </a:rPr>
              <a:t>only </a:t>
            </a:r>
            <a:r>
              <a:rPr sz="1600" spc="-10" dirty="0">
                <a:latin typeface="Carlito"/>
                <a:cs typeface="Carlito"/>
              </a:rPr>
              <a:t>sample </a:t>
            </a:r>
            <a:r>
              <a:rPr sz="1600" spc="-20" dirty="0">
                <a:latin typeface="Carlito"/>
                <a:cs typeface="Carlito"/>
              </a:rPr>
              <a:t>size </a:t>
            </a:r>
            <a:r>
              <a:rPr sz="1600" spc="-5" dirty="0">
                <a:latin typeface="Carlito"/>
                <a:cs typeface="Carlito"/>
              </a:rPr>
              <a:t>of</a:t>
            </a:r>
            <a:r>
              <a:rPr sz="1600" spc="-204" dirty="0">
                <a:latin typeface="Carlito"/>
                <a:cs typeface="Carlito"/>
              </a:rPr>
              <a:t> </a:t>
            </a:r>
            <a:r>
              <a:rPr sz="1600" spc="-10" dirty="0">
                <a:latin typeface="Carlito"/>
                <a:cs typeface="Carlito"/>
              </a:rPr>
              <a:t>18.</a:t>
            </a:r>
            <a:endParaRPr sz="1600" dirty="0">
              <a:latin typeface="Carlito"/>
              <a:cs typeface="Carlito"/>
            </a:endParaRPr>
          </a:p>
          <a:p>
            <a:pPr marL="12700">
              <a:lnSpc>
                <a:spcPct val="100000"/>
              </a:lnSpc>
              <a:spcBef>
                <a:spcPts val="250"/>
              </a:spcBef>
            </a:pPr>
            <a:r>
              <a:rPr sz="1600" spc="-5" dirty="0">
                <a:latin typeface="Carlito"/>
                <a:cs typeface="Carlito"/>
              </a:rPr>
              <a:t>This </a:t>
            </a:r>
            <a:r>
              <a:rPr sz="1600" spc="-20" dirty="0">
                <a:latin typeface="Carlito"/>
                <a:cs typeface="Carlito"/>
              </a:rPr>
              <a:t>can cause large variance </a:t>
            </a:r>
            <a:r>
              <a:rPr sz="1600" dirty="0">
                <a:latin typeface="Carlito"/>
                <a:cs typeface="Carlito"/>
              </a:rPr>
              <a:t>in </a:t>
            </a:r>
            <a:r>
              <a:rPr sz="1600" spc="-20" dirty="0">
                <a:latin typeface="Carlito"/>
                <a:cs typeface="Carlito"/>
              </a:rPr>
              <a:t>accuracy results, </a:t>
            </a:r>
            <a:r>
              <a:rPr sz="1600" spc="-15" dirty="0">
                <a:latin typeface="Carlito"/>
                <a:cs typeface="Carlito"/>
              </a:rPr>
              <a:t>such </a:t>
            </a:r>
            <a:r>
              <a:rPr sz="1600" spc="-5" dirty="0">
                <a:latin typeface="Carlito"/>
                <a:cs typeface="Carlito"/>
              </a:rPr>
              <a:t>as those in </a:t>
            </a:r>
            <a:r>
              <a:rPr sz="1600" spc="-15" dirty="0">
                <a:latin typeface="Carlito"/>
                <a:cs typeface="Carlito"/>
              </a:rPr>
              <a:t>Decision </a:t>
            </a:r>
            <a:r>
              <a:rPr sz="1600" spc="-65" dirty="0">
                <a:latin typeface="Carlito"/>
                <a:cs typeface="Carlito"/>
              </a:rPr>
              <a:t>Tree </a:t>
            </a:r>
            <a:r>
              <a:rPr sz="1600" spc="-10" dirty="0">
                <a:latin typeface="Carlito"/>
                <a:cs typeface="Carlito"/>
              </a:rPr>
              <a:t>Classifier </a:t>
            </a:r>
            <a:r>
              <a:rPr sz="1600" spc="-5" dirty="0">
                <a:latin typeface="Carlito"/>
                <a:cs typeface="Carlito"/>
              </a:rPr>
              <a:t>model in </a:t>
            </a:r>
            <a:r>
              <a:rPr sz="1600" spc="-25" dirty="0">
                <a:latin typeface="Carlito"/>
                <a:cs typeface="Carlito"/>
              </a:rPr>
              <a:t>repeated</a:t>
            </a:r>
            <a:r>
              <a:rPr sz="1600" spc="60" dirty="0">
                <a:latin typeface="Carlito"/>
                <a:cs typeface="Carlito"/>
              </a:rPr>
              <a:t> </a:t>
            </a:r>
            <a:r>
              <a:rPr sz="1600" spc="-15" dirty="0">
                <a:latin typeface="Carlito"/>
                <a:cs typeface="Carlito"/>
              </a:rPr>
              <a:t>runs.</a:t>
            </a:r>
            <a:endParaRPr sz="1600" dirty="0">
              <a:latin typeface="Carlito"/>
              <a:cs typeface="Carlito"/>
            </a:endParaRPr>
          </a:p>
          <a:p>
            <a:pPr marL="12700">
              <a:lnSpc>
                <a:spcPct val="100000"/>
              </a:lnSpc>
              <a:spcBef>
                <a:spcPts val="400"/>
              </a:spcBef>
            </a:pPr>
            <a:r>
              <a:rPr sz="1600" spc="-55" dirty="0">
                <a:latin typeface="Carlito"/>
                <a:cs typeface="Carlito"/>
              </a:rPr>
              <a:t>We </a:t>
            </a:r>
            <a:r>
              <a:rPr sz="1600" spc="-20" dirty="0">
                <a:latin typeface="Carlito"/>
                <a:cs typeface="Carlito"/>
              </a:rPr>
              <a:t>likely </a:t>
            </a:r>
            <a:r>
              <a:rPr sz="1600" spc="-15" dirty="0">
                <a:latin typeface="Carlito"/>
                <a:cs typeface="Carlito"/>
              </a:rPr>
              <a:t>need </a:t>
            </a:r>
            <a:r>
              <a:rPr sz="1600" spc="-25" dirty="0">
                <a:latin typeface="Carlito"/>
                <a:cs typeface="Carlito"/>
              </a:rPr>
              <a:t>more data </a:t>
            </a:r>
            <a:r>
              <a:rPr sz="1600" spc="-15" dirty="0">
                <a:latin typeface="Carlito"/>
                <a:cs typeface="Carlito"/>
              </a:rPr>
              <a:t>to </a:t>
            </a:r>
            <a:r>
              <a:rPr sz="1600" spc="-20" dirty="0">
                <a:latin typeface="Carlito"/>
                <a:cs typeface="Carlito"/>
              </a:rPr>
              <a:t>determine </a:t>
            </a:r>
            <a:r>
              <a:rPr sz="1600" spc="-5" dirty="0">
                <a:latin typeface="Carlito"/>
                <a:cs typeface="Carlito"/>
              </a:rPr>
              <a:t>the </a:t>
            </a:r>
            <a:r>
              <a:rPr sz="1600" spc="-20" dirty="0">
                <a:latin typeface="Carlito"/>
                <a:cs typeface="Carlito"/>
              </a:rPr>
              <a:t>best</a:t>
            </a:r>
            <a:r>
              <a:rPr sz="1600" spc="114" dirty="0">
                <a:latin typeface="Carlito"/>
                <a:cs typeface="Carlito"/>
              </a:rPr>
              <a:t> </a:t>
            </a:r>
            <a:r>
              <a:rPr sz="1600" spc="-15" dirty="0">
                <a:latin typeface="Carlito"/>
                <a:cs typeface="Carlito"/>
              </a:rPr>
              <a:t>model.</a:t>
            </a:r>
            <a:endParaRPr sz="1600" dirty="0">
              <a:latin typeface="Carlito"/>
              <a:cs typeface="Carlito"/>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p:cNvSpPr/>
          <p:nvPr/>
        </p:nvSpPr>
        <p:spPr>
          <a:xfrm>
            <a:off x="770011" y="2194560"/>
            <a:ext cx="4541520" cy="3453383"/>
          </a:xfrm>
          <a:prstGeom prst="rect">
            <a:avLst/>
          </a:prstGeom>
          <a:blipFill>
            <a:blip r:embed="rId3" cstate="print"/>
            <a:stretch>
              <a:fillRect/>
            </a:stretch>
          </a:blipFill>
        </p:spPr>
        <p:txBody>
          <a:bodyPr wrap="square" lIns="0" tIns="0" rIns="0" bIns="0" rtlCol="0"/>
          <a:lstStyle/>
          <a:p>
            <a:endParaRPr/>
          </a:p>
        </p:txBody>
      </p:sp>
      <p:sp>
        <p:nvSpPr>
          <p:cNvPr id="7" name="object 8"/>
          <p:cNvSpPr txBox="1"/>
          <p:nvPr/>
        </p:nvSpPr>
        <p:spPr>
          <a:xfrm>
            <a:off x="914781" y="5869532"/>
            <a:ext cx="4693539" cy="566822"/>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
        <p:nvSpPr>
          <p:cNvPr id="8" name="object 6"/>
          <p:cNvSpPr txBox="1"/>
          <p:nvPr/>
        </p:nvSpPr>
        <p:spPr>
          <a:xfrm>
            <a:off x="6375871" y="2232343"/>
            <a:ext cx="4677801" cy="3140283"/>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814535" y="1674235"/>
            <a:ext cx="9533425" cy="4351338"/>
          </a:xfrm>
          <a:prstGeom prst="rect">
            <a:avLst/>
          </a:prstGeom>
        </p:spPr>
        <p:txBody>
          <a:bodyPr>
            <a:normAutofit fontScale="92500" lnSpcReduction="20000"/>
          </a:bodyPr>
          <a:lstStyle/>
          <a:p>
            <a:pPr marL="195580" indent="-183515">
              <a:lnSpc>
                <a:spcPct val="100000"/>
              </a:lnSpc>
              <a:spcBef>
                <a:spcPts val="490"/>
              </a:spcBef>
              <a:buClr>
                <a:srgbClr val="E28312"/>
              </a:buClr>
              <a:buChar char="◦"/>
              <a:tabLst>
                <a:tab pos="196215" algn="l"/>
              </a:tabLst>
            </a:pPr>
            <a:r>
              <a:rPr lang="en-IN" sz="2400" dirty="0">
                <a:solidFill>
                  <a:srgbClr val="404040"/>
                </a:solidFill>
                <a:latin typeface="Carlito"/>
                <a:cs typeface="Carlito"/>
              </a:rPr>
              <a:t>Our </a:t>
            </a:r>
            <a:r>
              <a:rPr lang="en-IN" sz="2400" spc="-5" dirty="0">
                <a:solidFill>
                  <a:srgbClr val="404040"/>
                </a:solidFill>
                <a:latin typeface="Carlito"/>
                <a:cs typeface="Carlito"/>
              </a:rPr>
              <a:t>task: </a:t>
            </a:r>
            <a:r>
              <a:rPr lang="en-IN" sz="2400" spc="-20" dirty="0">
                <a:solidFill>
                  <a:srgbClr val="404040"/>
                </a:solidFill>
                <a:latin typeface="Carlito"/>
                <a:cs typeface="Carlito"/>
              </a:rPr>
              <a:t>to develop </a:t>
            </a:r>
            <a:r>
              <a:rPr lang="en-IN" sz="2400" dirty="0">
                <a:solidFill>
                  <a:srgbClr val="404040"/>
                </a:solidFill>
                <a:latin typeface="Carlito"/>
                <a:cs typeface="Carlito"/>
              </a:rPr>
              <a:t>a machine learning model </a:t>
            </a:r>
            <a:r>
              <a:rPr lang="en-IN" sz="2400" spc="-25" dirty="0">
                <a:solidFill>
                  <a:srgbClr val="404040"/>
                </a:solidFill>
                <a:latin typeface="Carlito"/>
                <a:cs typeface="Carlito"/>
              </a:rPr>
              <a:t>for </a:t>
            </a:r>
            <a:r>
              <a:rPr lang="en-IN" sz="2400" dirty="0">
                <a:solidFill>
                  <a:srgbClr val="404040"/>
                </a:solidFill>
                <a:latin typeface="Carlito"/>
                <a:cs typeface="Carlito"/>
              </a:rPr>
              <a:t>Space Y who </a:t>
            </a:r>
            <a:r>
              <a:rPr lang="en-IN" sz="2400" spc="-20" dirty="0">
                <a:solidFill>
                  <a:srgbClr val="404040"/>
                </a:solidFill>
                <a:latin typeface="Carlito"/>
                <a:cs typeface="Carlito"/>
              </a:rPr>
              <a:t>wants to </a:t>
            </a:r>
            <a:r>
              <a:rPr lang="en-IN" sz="2400" spc="-5" dirty="0">
                <a:solidFill>
                  <a:srgbClr val="404040"/>
                </a:solidFill>
                <a:latin typeface="Carlito"/>
                <a:cs typeface="Carlito"/>
              </a:rPr>
              <a:t>bid </a:t>
            </a:r>
            <a:r>
              <a:rPr lang="en-IN" sz="2400" spc="-20" dirty="0">
                <a:solidFill>
                  <a:srgbClr val="404040"/>
                </a:solidFill>
                <a:latin typeface="Carlito"/>
                <a:cs typeface="Carlito"/>
              </a:rPr>
              <a:t>against</a:t>
            </a:r>
            <a:r>
              <a:rPr lang="en-IN" sz="2400" spc="-70" dirty="0">
                <a:solidFill>
                  <a:srgbClr val="404040"/>
                </a:solidFill>
                <a:latin typeface="Carlito"/>
                <a:cs typeface="Carlito"/>
              </a:rPr>
              <a:t> </a:t>
            </a:r>
            <a:r>
              <a:rPr lang="en-IN" sz="2400" dirty="0" err="1">
                <a:solidFill>
                  <a:srgbClr val="404040"/>
                </a:solidFill>
                <a:latin typeface="Carlito"/>
                <a:cs typeface="Carlito"/>
              </a:rPr>
              <a:t>SpaceX</a:t>
            </a:r>
            <a:endParaRPr lang="en-IN" sz="2400" dirty="0">
              <a:latin typeface="Carlito"/>
              <a:cs typeface="Carlito"/>
            </a:endParaRPr>
          </a:p>
          <a:p>
            <a:pPr marL="195580" indent="-183515">
              <a:lnSpc>
                <a:spcPct val="100000"/>
              </a:lnSpc>
              <a:spcBef>
                <a:spcPts val="395"/>
              </a:spcBef>
              <a:buClr>
                <a:srgbClr val="E28312"/>
              </a:buClr>
              <a:buChar char="◦"/>
              <a:tabLst>
                <a:tab pos="196215" algn="l"/>
              </a:tabLst>
            </a:pPr>
            <a:r>
              <a:rPr lang="en-IN" sz="2400" spc="-5" dirty="0">
                <a:solidFill>
                  <a:srgbClr val="404040"/>
                </a:solidFill>
                <a:latin typeface="Carlito"/>
                <a:cs typeface="Carlito"/>
              </a:rPr>
              <a:t>The goal </a:t>
            </a:r>
            <a:r>
              <a:rPr lang="en-IN" sz="2400" dirty="0">
                <a:solidFill>
                  <a:srgbClr val="404040"/>
                </a:solidFill>
                <a:latin typeface="Carlito"/>
                <a:cs typeface="Carlito"/>
              </a:rPr>
              <a:t>of </a:t>
            </a:r>
            <a:r>
              <a:rPr lang="en-IN" sz="2400" spc="-5" dirty="0">
                <a:solidFill>
                  <a:srgbClr val="404040"/>
                </a:solidFill>
                <a:latin typeface="Carlito"/>
                <a:cs typeface="Carlito"/>
              </a:rPr>
              <a:t>model is </a:t>
            </a:r>
            <a:r>
              <a:rPr lang="en-IN" sz="2400" spc="-20" dirty="0">
                <a:solidFill>
                  <a:srgbClr val="404040"/>
                </a:solidFill>
                <a:latin typeface="Carlito"/>
                <a:cs typeface="Carlito"/>
              </a:rPr>
              <a:t>to </a:t>
            </a:r>
            <a:r>
              <a:rPr lang="en-IN" sz="2400" spc="-5" dirty="0">
                <a:solidFill>
                  <a:srgbClr val="404040"/>
                </a:solidFill>
                <a:latin typeface="Carlito"/>
                <a:cs typeface="Carlito"/>
              </a:rPr>
              <a:t>predict when </a:t>
            </a:r>
            <a:r>
              <a:rPr lang="en-IN" sz="2400" spc="-15" dirty="0">
                <a:solidFill>
                  <a:srgbClr val="404040"/>
                </a:solidFill>
                <a:latin typeface="Carlito"/>
                <a:cs typeface="Carlito"/>
              </a:rPr>
              <a:t>Stage </a:t>
            </a:r>
            <a:r>
              <a:rPr lang="en-IN" sz="2400" dirty="0">
                <a:solidFill>
                  <a:srgbClr val="404040"/>
                </a:solidFill>
                <a:latin typeface="Carlito"/>
                <a:cs typeface="Carlito"/>
              </a:rPr>
              <a:t>1 </a:t>
            </a:r>
            <a:r>
              <a:rPr lang="en-IN" sz="2400" spc="-5" dirty="0">
                <a:solidFill>
                  <a:srgbClr val="404040"/>
                </a:solidFill>
                <a:latin typeface="Carlito"/>
                <a:cs typeface="Carlito"/>
              </a:rPr>
              <a:t>will successfully </a:t>
            </a:r>
            <a:r>
              <a:rPr lang="en-IN" sz="2400" dirty="0">
                <a:solidFill>
                  <a:srgbClr val="404040"/>
                </a:solidFill>
                <a:latin typeface="Carlito"/>
                <a:cs typeface="Carlito"/>
              </a:rPr>
              <a:t>land </a:t>
            </a:r>
            <a:r>
              <a:rPr lang="en-IN" sz="2400" spc="-20" dirty="0">
                <a:solidFill>
                  <a:srgbClr val="404040"/>
                </a:solidFill>
                <a:latin typeface="Carlito"/>
                <a:cs typeface="Carlito"/>
              </a:rPr>
              <a:t>to </a:t>
            </a:r>
            <a:r>
              <a:rPr lang="en-IN" sz="2400" spc="-35" dirty="0">
                <a:solidFill>
                  <a:srgbClr val="404040"/>
                </a:solidFill>
                <a:latin typeface="Carlito"/>
                <a:cs typeface="Carlito"/>
              </a:rPr>
              <a:t>save </a:t>
            </a:r>
            <a:r>
              <a:rPr lang="en-IN" sz="2400" spc="-5" dirty="0">
                <a:solidFill>
                  <a:srgbClr val="404040"/>
                </a:solidFill>
                <a:latin typeface="Carlito"/>
                <a:cs typeface="Carlito"/>
              </a:rPr>
              <a:t>~$100 million</a:t>
            </a:r>
            <a:r>
              <a:rPr lang="en-IN" sz="2400" spc="-110" dirty="0">
                <a:solidFill>
                  <a:srgbClr val="404040"/>
                </a:solidFill>
                <a:latin typeface="Carlito"/>
                <a:cs typeface="Carlito"/>
              </a:rPr>
              <a:t> </a:t>
            </a:r>
            <a:r>
              <a:rPr lang="en-IN" sz="2400" dirty="0">
                <a:solidFill>
                  <a:srgbClr val="404040"/>
                </a:solidFill>
                <a:latin typeface="Carlito"/>
                <a:cs typeface="Carlito"/>
              </a:rPr>
              <a:t>USD</a:t>
            </a:r>
            <a:endParaRPr lang="en-IN" sz="2400" dirty="0">
              <a:latin typeface="Carlito"/>
              <a:cs typeface="Carlito"/>
            </a:endParaRPr>
          </a:p>
          <a:p>
            <a:pPr marL="195580" indent="-183515">
              <a:lnSpc>
                <a:spcPct val="100000"/>
              </a:lnSpc>
              <a:spcBef>
                <a:spcPts val="409"/>
              </a:spcBef>
              <a:buClr>
                <a:srgbClr val="E28312"/>
              </a:buClr>
              <a:buChar char="◦"/>
              <a:tabLst>
                <a:tab pos="196215" algn="l"/>
              </a:tabLst>
            </a:pPr>
            <a:r>
              <a:rPr lang="en-IN" sz="2400" spc="-5" dirty="0">
                <a:solidFill>
                  <a:srgbClr val="404040"/>
                </a:solidFill>
                <a:latin typeface="Carlito"/>
                <a:cs typeface="Carlito"/>
              </a:rPr>
              <a:t>Used </a:t>
            </a:r>
            <a:r>
              <a:rPr lang="en-IN" sz="2400" spc="-25" dirty="0">
                <a:solidFill>
                  <a:srgbClr val="404040"/>
                </a:solidFill>
                <a:latin typeface="Carlito"/>
                <a:cs typeface="Carlito"/>
              </a:rPr>
              <a:t>data </a:t>
            </a:r>
            <a:r>
              <a:rPr lang="en-IN" sz="2400" spc="-20" dirty="0">
                <a:solidFill>
                  <a:srgbClr val="404040"/>
                </a:solidFill>
                <a:latin typeface="Carlito"/>
                <a:cs typeface="Carlito"/>
              </a:rPr>
              <a:t>from </a:t>
            </a:r>
            <a:r>
              <a:rPr lang="en-IN" sz="2400" dirty="0">
                <a:solidFill>
                  <a:srgbClr val="404040"/>
                </a:solidFill>
                <a:latin typeface="Carlito"/>
                <a:cs typeface="Carlito"/>
              </a:rPr>
              <a:t>a </a:t>
            </a:r>
            <a:r>
              <a:rPr lang="en-IN" sz="2400" spc="-5" dirty="0">
                <a:solidFill>
                  <a:srgbClr val="404040"/>
                </a:solidFill>
                <a:latin typeface="Carlito"/>
                <a:cs typeface="Carlito"/>
              </a:rPr>
              <a:t>public </a:t>
            </a:r>
            <a:r>
              <a:rPr lang="en-IN" sz="2400" dirty="0" err="1">
                <a:solidFill>
                  <a:srgbClr val="404040"/>
                </a:solidFill>
                <a:latin typeface="Carlito"/>
                <a:cs typeface="Carlito"/>
              </a:rPr>
              <a:t>SpaceX</a:t>
            </a:r>
            <a:r>
              <a:rPr lang="en-IN" sz="2400" dirty="0">
                <a:solidFill>
                  <a:srgbClr val="404040"/>
                </a:solidFill>
                <a:latin typeface="Carlito"/>
                <a:cs typeface="Carlito"/>
              </a:rPr>
              <a:t> API and </a:t>
            </a:r>
            <a:r>
              <a:rPr lang="en-IN" sz="2400" spc="-5" dirty="0">
                <a:solidFill>
                  <a:srgbClr val="404040"/>
                </a:solidFill>
                <a:latin typeface="Carlito"/>
                <a:cs typeface="Carlito"/>
              </a:rPr>
              <a:t>web scraping </a:t>
            </a:r>
            <a:r>
              <a:rPr lang="en-IN" sz="2400" dirty="0" err="1">
                <a:solidFill>
                  <a:srgbClr val="404040"/>
                </a:solidFill>
                <a:latin typeface="Carlito"/>
                <a:cs typeface="Carlito"/>
              </a:rPr>
              <a:t>SpaceX</a:t>
            </a:r>
            <a:r>
              <a:rPr lang="en-IN" sz="2400" dirty="0">
                <a:solidFill>
                  <a:srgbClr val="404040"/>
                </a:solidFill>
                <a:latin typeface="Carlito"/>
                <a:cs typeface="Carlito"/>
              </a:rPr>
              <a:t> Wikipedia</a:t>
            </a:r>
            <a:r>
              <a:rPr lang="en-IN" sz="2400" spc="-195" dirty="0">
                <a:solidFill>
                  <a:srgbClr val="404040"/>
                </a:solidFill>
                <a:latin typeface="Carlito"/>
                <a:cs typeface="Carlito"/>
              </a:rPr>
              <a:t> </a:t>
            </a:r>
            <a:r>
              <a:rPr lang="en-IN" sz="2400" spc="-5" dirty="0">
                <a:solidFill>
                  <a:srgbClr val="404040"/>
                </a:solidFill>
                <a:latin typeface="Carlito"/>
                <a:cs typeface="Carlito"/>
              </a:rPr>
              <a:t>page</a:t>
            </a:r>
            <a:endParaRPr lang="en-IN" sz="2400" dirty="0">
              <a:latin typeface="Carlito"/>
              <a:cs typeface="Carlito"/>
            </a:endParaRPr>
          </a:p>
          <a:p>
            <a:pPr marL="195580" indent="-183515">
              <a:lnSpc>
                <a:spcPct val="100000"/>
              </a:lnSpc>
              <a:spcBef>
                <a:spcPts val="400"/>
              </a:spcBef>
              <a:buClr>
                <a:srgbClr val="E28312"/>
              </a:buClr>
              <a:buChar char="◦"/>
              <a:tabLst>
                <a:tab pos="196215" algn="l"/>
              </a:tabLst>
            </a:pPr>
            <a:r>
              <a:rPr lang="en-IN" sz="2400" spc="-25" dirty="0">
                <a:solidFill>
                  <a:srgbClr val="404040"/>
                </a:solidFill>
                <a:latin typeface="Carlito"/>
                <a:cs typeface="Carlito"/>
              </a:rPr>
              <a:t>Created data </a:t>
            </a:r>
            <a:r>
              <a:rPr lang="en-IN" sz="2400" spc="-5" dirty="0">
                <a:solidFill>
                  <a:srgbClr val="404040"/>
                </a:solidFill>
                <a:latin typeface="Carlito"/>
                <a:cs typeface="Carlito"/>
              </a:rPr>
              <a:t>labels </a:t>
            </a:r>
            <a:r>
              <a:rPr lang="en-IN" sz="2400" dirty="0">
                <a:solidFill>
                  <a:srgbClr val="404040"/>
                </a:solidFill>
                <a:latin typeface="Carlito"/>
                <a:cs typeface="Carlito"/>
              </a:rPr>
              <a:t>and </a:t>
            </a:r>
            <a:r>
              <a:rPr lang="en-IN" sz="2400" spc="-25" dirty="0">
                <a:solidFill>
                  <a:srgbClr val="404040"/>
                </a:solidFill>
                <a:latin typeface="Carlito"/>
                <a:cs typeface="Carlito"/>
              </a:rPr>
              <a:t>stored data into </a:t>
            </a:r>
            <a:r>
              <a:rPr lang="en-IN" sz="2400" dirty="0">
                <a:solidFill>
                  <a:srgbClr val="404040"/>
                </a:solidFill>
                <a:latin typeface="Carlito"/>
                <a:cs typeface="Carlito"/>
              </a:rPr>
              <a:t>a </a:t>
            </a:r>
            <a:r>
              <a:rPr lang="en-IN" sz="2400" spc="-5" dirty="0">
                <a:solidFill>
                  <a:srgbClr val="404040"/>
                </a:solidFill>
                <a:latin typeface="Carlito"/>
                <a:cs typeface="Carlito"/>
              </a:rPr>
              <a:t>DB2 SQL</a:t>
            </a:r>
            <a:r>
              <a:rPr lang="en-IN" sz="2400" spc="-15" dirty="0">
                <a:solidFill>
                  <a:srgbClr val="404040"/>
                </a:solidFill>
                <a:latin typeface="Carlito"/>
                <a:cs typeface="Carlito"/>
              </a:rPr>
              <a:t> </a:t>
            </a:r>
            <a:r>
              <a:rPr lang="en-IN" sz="2400" spc="-5" dirty="0">
                <a:solidFill>
                  <a:srgbClr val="404040"/>
                </a:solidFill>
                <a:latin typeface="Carlito"/>
                <a:cs typeface="Carlito"/>
              </a:rPr>
              <a:t>database</a:t>
            </a:r>
            <a:endParaRPr lang="en-IN" sz="2400" dirty="0">
              <a:latin typeface="Carlito"/>
              <a:cs typeface="Carlito"/>
            </a:endParaRPr>
          </a:p>
          <a:p>
            <a:pPr marL="195580" indent="-183515">
              <a:lnSpc>
                <a:spcPct val="100000"/>
              </a:lnSpc>
              <a:spcBef>
                <a:spcPts val="395"/>
              </a:spcBef>
              <a:buClr>
                <a:srgbClr val="E28312"/>
              </a:buClr>
              <a:buChar char="◦"/>
              <a:tabLst>
                <a:tab pos="196215" algn="l"/>
              </a:tabLst>
            </a:pPr>
            <a:r>
              <a:rPr lang="en-IN" sz="2400" spc="-25" dirty="0">
                <a:solidFill>
                  <a:srgbClr val="404040"/>
                </a:solidFill>
                <a:latin typeface="Carlito"/>
                <a:cs typeface="Carlito"/>
              </a:rPr>
              <a:t>Created </a:t>
            </a:r>
            <a:r>
              <a:rPr lang="en-IN" sz="2400" dirty="0">
                <a:solidFill>
                  <a:srgbClr val="404040"/>
                </a:solidFill>
                <a:latin typeface="Carlito"/>
                <a:cs typeface="Carlito"/>
              </a:rPr>
              <a:t>a </a:t>
            </a:r>
            <a:r>
              <a:rPr lang="en-IN" sz="2400" spc="-5" dirty="0">
                <a:solidFill>
                  <a:srgbClr val="404040"/>
                </a:solidFill>
                <a:latin typeface="Carlito"/>
                <a:cs typeface="Carlito"/>
              </a:rPr>
              <a:t>dashboard </a:t>
            </a:r>
            <a:r>
              <a:rPr lang="en-IN" sz="2400" spc="-25" dirty="0">
                <a:solidFill>
                  <a:srgbClr val="404040"/>
                </a:solidFill>
                <a:latin typeface="Carlito"/>
                <a:cs typeface="Carlito"/>
              </a:rPr>
              <a:t>for</a:t>
            </a:r>
            <a:r>
              <a:rPr lang="en-IN" sz="2400" spc="-125" dirty="0">
                <a:solidFill>
                  <a:srgbClr val="404040"/>
                </a:solidFill>
                <a:latin typeface="Carlito"/>
                <a:cs typeface="Carlito"/>
              </a:rPr>
              <a:t> </a:t>
            </a:r>
            <a:r>
              <a:rPr lang="en-IN" sz="2400" spc="-20" dirty="0">
                <a:solidFill>
                  <a:srgbClr val="404040"/>
                </a:solidFill>
                <a:latin typeface="Carlito"/>
                <a:cs typeface="Carlito"/>
              </a:rPr>
              <a:t>visualization</a:t>
            </a:r>
            <a:endParaRPr lang="en-IN" sz="2400" dirty="0">
              <a:latin typeface="Carlito"/>
              <a:cs typeface="Carlito"/>
            </a:endParaRPr>
          </a:p>
          <a:p>
            <a:pPr marL="195580" indent="-183515">
              <a:lnSpc>
                <a:spcPct val="100000"/>
              </a:lnSpc>
              <a:spcBef>
                <a:spcPts val="405"/>
              </a:spcBef>
              <a:buClr>
                <a:srgbClr val="E28312"/>
              </a:buClr>
              <a:buChar char="◦"/>
              <a:tabLst>
                <a:tab pos="196215" algn="l"/>
              </a:tabLst>
            </a:pPr>
            <a:r>
              <a:rPr lang="en-IN" sz="2400" spc="-50" dirty="0">
                <a:solidFill>
                  <a:srgbClr val="404040"/>
                </a:solidFill>
                <a:latin typeface="Carlito"/>
                <a:cs typeface="Carlito"/>
              </a:rPr>
              <a:t>We </a:t>
            </a:r>
            <a:r>
              <a:rPr lang="en-IN" sz="2400" spc="-25" dirty="0">
                <a:solidFill>
                  <a:srgbClr val="404040"/>
                </a:solidFill>
                <a:latin typeface="Carlito"/>
                <a:cs typeface="Carlito"/>
              </a:rPr>
              <a:t>created </a:t>
            </a:r>
            <a:r>
              <a:rPr lang="en-IN" sz="2400" dirty="0">
                <a:solidFill>
                  <a:srgbClr val="404040"/>
                </a:solidFill>
                <a:latin typeface="Carlito"/>
                <a:cs typeface="Carlito"/>
              </a:rPr>
              <a:t>a machine learning model </a:t>
            </a:r>
            <a:r>
              <a:rPr lang="en-IN" sz="2400" spc="-5" dirty="0">
                <a:solidFill>
                  <a:srgbClr val="404040"/>
                </a:solidFill>
                <a:latin typeface="Carlito"/>
                <a:cs typeface="Carlito"/>
              </a:rPr>
              <a:t>with </a:t>
            </a:r>
            <a:r>
              <a:rPr lang="en-IN" sz="2400" dirty="0">
                <a:solidFill>
                  <a:srgbClr val="404040"/>
                </a:solidFill>
                <a:latin typeface="Carlito"/>
                <a:cs typeface="Carlito"/>
              </a:rPr>
              <a:t>an </a:t>
            </a:r>
            <a:r>
              <a:rPr lang="en-IN" sz="2400" spc="-5" dirty="0">
                <a:solidFill>
                  <a:srgbClr val="404040"/>
                </a:solidFill>
                <a:latin typeface="Carlito"/>
                <a:cs typeface="Carlito"/>
              </a:rPr>
              <a:t>accuracy of</a:t>
            </a:r>
            <a:r>
              <a:rPr lang="en-IN" sz="2400" spc="-105" dirty="0">
                <a:solidFill>
                  <a:srgbClr val="404040"/>
                </a:solidFill>
                <a:latin typeface="Carlito"/>
                <a:cs typeface="Carlito"/>
              </a:rPr>
              <a:t> </a:t>
            </a:r>
            <a:r>
              <a:rPr lang="en-IN" sz="2400" dirty="0">
                <a:solidFill>
                  <a:srgbClr val="404040"/>
                </a:solidFill>
                <a:latin typeface="Carlito"/>
                <a:cs typeface="Carlito"/>
              </a:rPr>
              <a:t>83%</a:t>
            </a:r>
            <a:endParaRPr lang="en-IN" sz="2400" dirty="0">
              <a:latin typeface="Carlito"/>
              <a:cs typeface="Carlito"/>
            </a:endParaRPr>
          </a:p>
          <a:p>
            <a:pPr marL="195580" marR="276860" indent="-183515">
              <a:lnSpc>
                <a:spcPts val="2160"/>
              </a:lnSpc>
              <a:spcBef>
                <a:spcPts val="635"/>
              </a:spcBef>
              <a:buClr>
                <a:srgbClr val="E28312"/>
              </a:buClr>
              <a:buChar char="◦"/>
              <a:tabLst>
                <a:tab pos="196215" algn="l"/>
              </a:tabLst>
            </a:pPr>
            <a:r>
              <a:rPr lang="en-IN" sz="2400" spc="-5" dirty="0" err="1">
                <a:solidFill>
                  <a:srgbClr val="404040"/>
                </a:solidFill>
                <a:latin typeface="Carlito"/>
                <a:cs typeface="Carlito"/>
              </a:rPr>
              <a:t>Allon</a:t>
            </a:r>
            <a:r>
              <a:rPr lang="en-IN" sz="2400" spc="-5" dirty="0">
                <a:solidFill>
                  <a:srgbClr val="404040"/>
                </a:solidFill>
                <a:latin typeface="Carlito"/>
                <a:cs typeface="Carlito"/>
              </a:rPr>
              <a:t> </a:t>
            </a:r>
            <a:r>
              <a:rPr lang="en-IN" sz="2400" dirty="0">
                <a:solidFill>
                  <a:srgbClr val="404040"/>
                </a:solidFill>
                <a:latin typeface="Carlito"/>
                <a:cs typeface="Carlito"/>
              </a:rPr>
              <a:t>Mask </a:t>
            </a:r>
            <a:r>
              <a:rPr lang="en-IN" sz="2400" spc="-5" dirty="0">
                <a:solidFill>
                  <a:srgbClr val="404040"/>
                </a:solidFill>
                <a:latin typeface="Carlito"/>
                <a:cs typeface="Carlito"/>
              </a:rPr>
              <a:t>of </a:t>
            </a:r>
            <a:r>
              <a:rPr lang="en-IN" sz="2400" dirty="0" err="1">
                <a:solidFill>
                  <a:srgbClr val="404040"/>
                </a:solidFill>
                <a:latin typeface="Carlito"/>
                <a:cs typeface="Carlito"/>
              </a:rPr>
              <a:t>SpaceY</a:t>
            </a:r>
            <a:r>
              <a:rPr lang="en-IN" sz="2400" dirty="0">
                <a:solidFill>
                  <a:srgbClr val="404040"/>
                </a:solidFill>
                <a:latin typeface="Carlito"/>
                <a:cs typeface="Carlito"/>
              </a:rPr>
              <a:t> </a:t>
            </a:r>
            <a:r>
              <a:rPr lang="en-IN" sz="2400" spc="-5" dirty="0">
                <a:solidFill>
                  <a:srgbClr val="404040"/>
                </a:solidFill>
                <a:latin typeface="Carlito"/>
                <a:cs typeface="Carlito"/>
              </a:rPr>
              <a:t>can use </a:t>
            </a:r>
            <a:r>
              <a:rPr lang="en-IN" sz="2400" dirty="0">
                <a:solidFill>
                  <a:srgbClr val="404040"/>
                </a:solidFill>
                <a:latin typeface="Carlito"/>
                <a:cs typeface="Carlito"/>
              </a:rPr>
              <a:t>this model </a:t>
            </a:r>
            <a:r>
              <a:rPr lang="en-IN" sz="2400" spc="-20" dirty="0">
                <a:solidFill>
                  <a:srgbClr val="404040"/>
                </a:solidFill>
                <a:latin typeface="Carlito"/>
                <a:cs typeface="Carlito"/>
              </a:rPr>
              <a:t>to </a:t>
            </a:r>
            <a:r>
              <a:rPr lang="en-IN" sz="2400" spc="-5" dirty="0">
                <a:solidFill>
                  <a:srgbClr val="404040"/>
                </a:solidFill>
                <a:latin typeface="Carlito"/>
                <a:cs typeface="Carlito"/>
              </a:rPr>
              <a:t>predict with </a:t>
            </a:r>
            <a:r>
              <a:rPr lang="en-IN" sz="2400" spc="-20" dirty="0">
                <a:solidFill>
                  <a:srgbClr val="404040"/>
                </a:solidFill>
                <a:latin typeface="Carlito"/>
                <a:cs typeface="Carlito"/>
              </a:rPr>
              <a:t>relatively </a:t>
            </a:r>
            <a:r>
              <a:rPr lang="en-IN" sz="2400" spc="-5" dirty="0">
                <a:solidFill>
                  <a:srgbClr val="404040"/>
                </a:solidFill>
                <a:latin typeface="Carlito"/>
                <a:cs typeface="Carlito"/>
              </a:rPr>
              <a:t>high accuracy whether </a:t>
            </a:r>
            <a:r>
              <a:rPr lang="en-IN" sz="2400" dirty="0">
                <a:solidFill>
                  <a:srgbClr val="404040"/>
                </a:solidFill>
                <a:latin typeface="Carlito"/>
                <a:cs typeface="Carlito"/>
              </a:rPr>
              <a:t>a  launch </a:t>
            </a:r>
            <a:r>
              <a:rPr lang="en-IN" sz="2400" spc="-5" dirty="0">
                <a:solidFill>
                  <a:srgbClr val="404040"/>
                </a:solidFill>
                <a:latin typeface="Carlito"/>
                <a:cs typeface="Carlito"/>
              </a:rPr>
              <a:t>will </a:t>
            </a:r>
            <a:r>
              <a:rPr lang="en-IN" sz="2400" spc="-35" dirty="0">
                <a:solidFill>
                  <a:srgbClr val="404040"/>
                </a:solidFill>
                <a:latin typeface="Carlito"/>
                <a:cs typeface="Carlito"/>
              </a:rPr>
              <a:t>have </a:t>
            </a:r>
            <a:r>
              <a:rPr lang="en-IN" sz="2400" dirty="0">
                <a:solidFill>
                  <a:srgbClr val="404040"/>
                </a:solidFill>
                <a:latin typeface="Carlito"/>
                <a:cs typeface="Carlito"/>
              </a:rPr>
              <a:t>a </a:t>
            </a:r>
            <a:r>
              <a:rPr lang="en-IN" sz="2400" spc="-5" dirty="0">
                <a:solidFill>
                  <a:srgbClr val="404040"/>
                </a:solidFill>
                <a:latin typeface="Carlito"/>
                <a:cs typeface="Carlito"/>
              </a:rPr>
              <a:t>successful </a:t>
            </a:r>
            <a:r>
              <a:rPr lang="en-IN" sz="2400" spc="-20" dirty="0">
                <a:solidFill>
                  <a:srgbClr val="404040"/>
                </a:solidFill>
                <a:latin typeface="Carlito"/>
                <a:cs typeface="Carlito"/>
              </a:rPr>
              <a:t>Stage </a:t>
            </a:r>
            <a:r>
              <a:rPr lang="en-IN" sz="2400" dirty="0">
                <a:solidFill>
                  <a:srgbClr val="404040"/>
                </a:solidFill>
                <a:latin typeface="Carlito"/>
                <a:cs typeface="Carlito"/>
              </a:rPr>
              <a:t>1 landing </a:t>
            </a:r>
            <a:r>
              <a:rPr lang="en-IN" sz="2400" spc="-25" dirty="0">
                <a:solidFill>
                  <a:srgbClr val="404040"/>
                </a:solidFill>
                <a:latin typeface="Carlito"/>
                <a:cs typeface="Carlito"/>
              </a:rPr>
              <a:t>before </a:t>
            </a:r>
            <a:r>
              <a:rPr lang="en-IN" sz="2400" dirty="0">
                <a:solidFill>
                  <a:srgbClr val="404040"/>
                </a:solidFill>
                <a:latin typeface="Carlito"/>
                <a:cs typeface="Carlito"/>
              </a:rPr>
              <a:t>launch </a:t>
            </a:r>
            <a:r>
              <a:rPr lang="en-IN" sz="2400" spc="-20" dirty="0">
                <a:solidFill>
                  <a:srgbClr val="404040"/>
                </a:solidFill>
                <a:latin typeface="Carlito"/>
                <a:cs typeface="Carlito"/>
              </a:rPr>
              <a:t>to </a:t>
            </a:r>
            <a:r>
              <a:rPr lang="en-IN" sz="2400" spc="-5" dirty="0">
                <a:solidFill>
                  <a:srgbClr val="404040"/>
                </a:solidFill>
                <a:latin typeface="Carlito"/>
                <a:cs typeface="Carlito"/>
              </a:rPr>
              <a:t>determine whether </a:t>
            </a:r>
            <a:r>
              <a:rPr lang="en-IN" sz="2400" dirty="0">
                <a:solidFill>
                  <a:srgbClr val="404040"/>
                </a:solidFill>
                <a:latin typeface="Carlito"/>
                <a:cs typeface="Carlito"/>
              </a:rPr>
              <a:t>the launch  </a:t>
            </a:r>
            <a:r>
              <a:rPr lang="en-IN" sz="2400" spc="-5" dirty="0">
                <a:solidFill>
                  <a:srgbClr val="404040"/>
                </a:solidFill>
                <a:latin typeface="Carlito"/>
                <a:cs typeface="Carlito"/>
              </a:rPr>
              <a:t>should be </a:t>
            </a:r>
            <a:r>
              <a:rPr lang="en-IN" sz="2400" dirty="0">
                <a:solidFill>
                  <a:srgbClr val="404040"/>
                </a:solidFill>
                <a:latin typeface="Carlito"/>
                <a:cs typeface="Carlito"/>
              </a:rPr>
              <a:t>made </a:t>
            </a:r>
            <a:r>
              <a:rPr lang="en-IN" sz="2400" spc="-5" dirty="0">
                <a:solidFill>
                  <a:srgbClr val="404040"/>
                </a:solidFill>
                <a:latin typeface="Carlito"/>
                <a:cs typeface="Carlito"/>
              </a:rPr>
              <a:t>or</a:t>
            </a:r>
            <a:r>
              <a:rPr lang="en-IN" sz="2400" spc="-105" dirty="0">
                <a:solidFill>
                  <a:srgbClr val="404040"/>
                </a:solidFill>
                <a:latin typeface="Carlito"/>
                <a:cs typeface="Carlito"/>
              </a:rPr>
              <a:t> </a:t>
            </a:r>
            <a:r>
              <a:rPr lang="en-IN" sz="2400" spc="-5" dirty="0">
                <a:solidFill>
                  <a:srgbClr val="404040"/>
                </a:solidFill>
                <a:latin typeface="Carlito"/>
                <a:cs typeface="Carlito"/>
              </a:rPr>
              <a:t>not</a:t>
            </a:r>
            <a:endParaRPr lang="en-IN" sz="2400" dirty="0">
              <a:latin typeface="Carlito"/>
              <a:cs typeface="Carlito"/>
            </a:endParaRPr>
          </a:p>
          <a:p>
            <a:pPr marL="195580" marR="5080" indent="-183515">
              <a:lnSpc>
                <a:spcPts val="2200"/>
              </a:lnSpc>
              <a:spcBef>
                <a:spcPts val="605"/>
              </a:spcBef>
              <a:buClr>
                <a:srgbClr val="E28312"/>
              </a:buClr>
              <a:buChar char="◦"/>
              <a:tabLst>
                <a:tab pos="196215" algn="l"/>
              </a:tabLst>
            </a:pPr>
            <a:r>
              <a:rPr lang="en-IN" sz="2400" spc="-5" dirty="0">
                <a:solidFill>
                  <a:srgbClr val="404040"/>
                </a:solidFill>
                <a:latin typeface="Carlito"/>
                <a:cs typeface="Carlito"/>
              </a:rPr>
              <a:t>If possible </a:t>
            </a:r>
            <a:r>
              <a:rPr lang="en-IN" sz="2400" spc="-20" dirty="0">
                <a:solidFill>
                  <a:srgbClr val="404040"/>
                </a:solidFill>
                <a:latin typeface="Carlito"/>
                <a:cs typeface="Carlito"/>
              </a:rPr>
              <a:t>more </a:t>
            </a:r>
            <a:r>
              <a:rPr lang="en-IN" sz="2400" spc="-25" dirty="0">
                <a:solidFill>
                  <a:srgbClr val="404040"/>
                </a:solidFill>
                <a:latin typeface="Carlito"/>
                <a:cs typeface="Carlito"/>
              </a:rPr>
              <a:t>data </a:t>
            </a:r>
            <a:r>
              <a:rPr lang="en-IN" sz="2400" spc="-5" dirty="0">
                <a:solidFill>
                  <a:srgbClr val="404040"/>
                </a:solidFill>
                <a:latin typeface="Carlito"/>
                <a:cs typeface="Carlito"/>
              </a:rPr>
              <a:t>should </a:t>
            </a:r>
            <a:r>
              <a:rPr lang="en-IN" sz="2400" dirty="0">
                <a:solidFill>
                  <a:srgbClr val="404040"/>
                </a:solidFill>
                <a:latin typeface="Carlito"/>
                <a:cs typeface="Carlito"/>
              </a:rPr>
              <a:t>be </a:t>
            </a:r>
            <a:r>
              <a:rPr lang="en-IN" sz="2400" spc="-5" dirty="0">
                <a:solidFill>
                  <a:srgbClr val="404040"/>
                </a:solidFill>
                <a:latin typeface="Carlito"/>
                <a:cs typeface="Carlito"/>
              </a:rPr>
              <a:t>collected </a:t>
            </a:r>
            <a:r>
              <a:rPr lang="en-IN" sz="2400" spc="-20" dirty="0">
                <a:solidFill>
                  <a:srgbClr val="404040"/>
                </a:solidFill>
                <a:latin typeface="Carlito"/>
                <a:cs typeface="Carlito"/>
              </a:rPr>
              <a:t>to </a:t>
            </a:r>
            <a:r>
              <a:rPr lang="en-IN" sz="2400" spc="-25" dirty="0">
                <a:solidFill>
                  <a:srgbClr val="404040"/>
                </a:solidFill>
                <a:latin typeface="Carlito"/>
                <a:cs typeface="Carlito"/>
              </a:rPr>
              <a:t>better </a:t>
            </a:r>
            <a:r>
              <a:rPr lang="en-IN" sz="2400" spc="-5" dirty="0">
                <a:solidFill>
                  <a:srgbClr val="404040"/>
                </a:solidFill>
                <a:latin typeface="Carlito"/>
                <a:cs typeface="Carlito"/>
              </a:rPr>
              <a:t>determine </a:t>
            </a:r>
            <a:r>
              <a:rPr lang="en-IN" sz="2400" dirty="0">
                <a:solidFill>
                  <a:srgbClr val="404040"/>
                </a:solidFill>
                <a:latin typeface="Carlito"/>
                <a:cs typeface="Carlito"/>
              </a:rPr>
              <a:t>the </a:t>
            </a:r>
            <a:r>
              <a:rPr lang="en-IN" sz="2400" spc="-10" dirty="0">
                <a:solidFill>
                  <a:srgbClr val="404040"/>
                </a:solidFill>
                <a:latin typeface="Carlito"/>
                <a:cs typeface="Carlito"/>
              </a:rPr>
              <a:t>best </a:t>
            </a:r>
            <a:r>
              <a:rPr lang="en-IN" sz="2400" dirty="0">
                <a:solidFill>
                  <a:srgbClr val="404040"/>
                </a:solidFill>
                <a:latin typeface="Carlito"/>
                <a:cs typeface="Carlito"/>
              </a:rPr>
              <a:t>machine learning model  and </a:t>
            </a:r>
            <a:r>
              <a:rPr lang="en-IN" sz="2400" spc="-25" dirty="0">
                <a:solidFill>
                  <a:srgbClr val="404040"/>
                </a:solidFill>
                <a:latin typeface="Carlito"/>
                <a:cs typeface="Carlito"/>
              </a:rPr>
              <a:t>improve</a:t>
            </a:r>
            <a:r>
              <a:rPr lang="en-IN" sz="2400" spc="-30" dirty="0">
                <a:solidFill>
                  <a:srgbClr val="404040"/>
                </a:solidFill>
                <a:latin typeface="Carlito"/>
                <a:cs typeface="Carlito"/>
              </a:rPr>
              <a:t> </a:t>
            </a:r>
            <a:r>
              <a:rPr lang="en-IN" sz="2400" spc="-5" dirty="0">
                <a:solidFill>
                  <a:srgbClr val="404040"/>
                </a:solidFill>
                <a:latin typeface="Carlito"/>
                <a:cs typeface="Carlito"/>
              </a:rPr>
              <a:t>accuracy</a:t>
            </a:r>
            <a:endParaRPr lang="en-IN" sz="2400" dirty="0">
              <a:latin typeface="Carlito"/>
              <a:cs typeface="Carlito"/>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12700">
              <a:lnSpc>
                <a:spcPct val="100000"/>
              </a:lnSpc>
              <a:spcBef>
                <a:spcPts val="1295"/>
              </a:spcBef>
            </a:pPr>
            <a:r>
              <a:rPr lang="en-IN" sz="2400" u="heavy" dirty="0" err="1">
                <a:solidFill>
                  <a:srgbClr val="404040"/>
                </a:solidFill>
                <a:uFill>
                  <a:solidFill>
                    <a:srgbClr val="404040"/>
                  </a:solidFill>
                </a:uFill>
                <a:latin typeface="Carlito"/>
                <a:cs typeface="Carlito"/>
              </a:rPr>
              <a:t>GitHub</a:t>
            </a:r>
            <a:r>
              <a:rPr lang="en-IN" sz="2400" u="heavy" dirty="0">
                <a:solidFill>
                  <a:srgbClr val="404040"/>
                </a:solidFill>
                <a:uFill>
                  <a:solidFill>
                    <a:srgbClr val="404040"/>
                  </a:solidFill>
                </a:uFill>
                <a:latin typeface="Carlito"/>
                <a:cs typeface="Carlito"/>
              </a:rPr>
              <a:t> </a:t>
            </a:r>
            <a:r>
              <a:rPr lang="en-IN" sz="2400" u="heavy" spc="-10" dirty="0">
                <a:solidFill>
                  <a:srgbClr val="404040"/>
                </a:solidFill>
                <a:uFill>
                  <a:solidFill>
                    <a:srgbClr val="404040"/>
                  </a:solidFill>
                </a:uFill>
                <a:latin typeface="Carlito"/>
                <a:cs typeface="Carlito"/>
              </a:rPr>
              <a:t>repository</a:t>
            </a:r>
            <a:r>
              <a:rPr lang="en-IN" sz="2400" u="heavy" spc="-40" dirty="0">
                <a:solidFill>
                  <a:srgbClr val="404040"/>
                </a:solidFill>
                <a:uFill>
                  <a:solidFill>
                    <a:srgbClr val="404040"/>
                  </a:solidFill>
                </a:uFill>
                <a:latin typeface="Carlito"/>
                <a:cs typeface="Carlito"/>
              </a:rPr>
              <a:t> </a:t>
            </a:r>
            <a:r>
              <a:rPr lang="en-IN" sz="2400" u="heavy" spc="-5" dirty="0">
                <a:solidFill>
                  <a:srgbClr val="404040"/>
                </a:solidFill>
                <a:uFill>
                  <a:solidFill>
                    <a:srgbClr val="404040"/>
                  </a:solidFill>
                </a:uFill>
                <a:latin typeface="Carlito"/>
                <a:cs typeface="Carlito"/>
              </a:rPr>
              <a:t>url:</a:t>
            </a:r>
            <a:endParaRPr lang="en-IN" sz="2400" dirty="0">
              <a:latin typeface="Carlito"/>
              <a:cs typeface="Carlito"/>
            </a:endParaRPr>
          </a:p>
          <a:p>
            <a:pPr marL="12700">
              <a:lnSpc>
                <a:spcPct val="100000"/>
              </a:lnSpc>
              <a:spcBef>
                <a:spcPts val="1200"/>
              </a:spcBef>
            </a:pPr>
            <a:r>
              <a:rPr lang="en-IN" sz="2400" u="heavy" spc="-10" dirty="0">
                <a:solidFill>
                  <a:srgbClr val="800080"/>
                </a:solidFill>
                <a:uFill>
                  <a:solidFill>
                    <a:srgbClr val="800080"/>
                  </a:solidFill>
                </a:uFill>
                <a:latin typeface="Carlito"/>
                <a:cs typeface="Carlito"/>
                <a:hlinkClick r:id="rId4"/>
              </a:rPr>
              <a:t>https://github.com/sonavishal96/IBM_Data_Science_Capstone</a:t>
            </a:r>
            <a:endParaRPr lang="en-IN" sz="2400" dirty="0">
              <a:latin typeface="Carlito"/>
              <a:cs typeface="Carlito"/>
            </a:endParaRPr>
          </a:p>
          <a:p>
            <a:pPr>
              <a:lnSpc>
                <a:spcPct val="100000"/>
              </a:lnSpc>
              <a:spcBef>
                <a:spcPts val="40"/>
              </a:spcBef>
            </a:pPr>
            <a:endParaRPr lang="en-IN" sz="2000" dirty="0">
              <a:latin typeface="Carlito"/>
              <a:cs typeface="Carlito"/>
            </a:endParaRPr>
          </a:p>
          <a:p>
            <a:pPr marL="12700">
              <a:lnSpc>
                <a:spcPct val="100000"/>
              </a:lnSpc>
              <a:spcBef>
                <a:spcPts val="5"/>
              </a:spcBef>
            </a:pPr>
            <a:r>
              <a:rPr lang="en-IN" sz="2400" u="heavy" dirty="0">
                <a:solidFill>
                  <a:srgbClr val="404040"/>
                </a:solidFill>
                <a:uFill>
                  <a:solidFill>
                    <a:srgbClr val="404040"/>
                  </a:solidFill>
                </a:uFill>
                <a:latin typeface="Carlito"/>
                <a:cs typeface="Carlito"/>
              </a:rPr>
              <a:t>Special </a:t>
            </a:r>
            <a:r>
              <a:rPr lang="en-IN" sz="2400" u="heavy" spc="-15" dirty="0">
                <a:solidFill>
                  <a:srgbClr val="404040"/>
                </a:solidFill>
                <a:uFill>
                  <a:solidFill>
                    <a:srgbClr val="404040"/>
                  </a:solidFill>
                </a:uFill>
                <a:latin typeface="Carlito"/>
                <a:cs typeface="Carlito"/>
              </a:rPr>
              <a:t>Thanks </a:t>
            </a:r>
            <a:r>
              <a:rPr lang="en-IN" sz="2400" u="heavy" spc="-20" dirty="0">
                <a:solidFill>
                  <a:srgbClr val="404040"/>
                </a:solidFill>
                <a:uFill>
                  <a:solidFill>
                    <a:srgbClr val="404040"/>
                  </a:solidFill>
                </a:uFill>
                <a:latin typeface="Carlito"/>
                <a:cs typeface="Carlito"/>
              </a:rPr>
              <a:t>to </a:t>
            </a:r>
            <a:r>
              <a:rPr lang="en-IN" sz="2400" u="heavy" dirty="0">
                <a:solidFill>
                  <a:srgbClr val="404040"/>
                </a:solidFill>
                <a:uFill>
                  <a:solidFill>
                    <a:srgbClr val="404040"/>
                  </a:solidFill>
                </a:uFill>
                <a:latin typeface="Carlito"/>
                <a:cs typeface="Carlito"/>
              </a:rPr>
              <a:t>All </a:t>
            </a:r>
            <a:r>
              <a:rPr lang="en-IN" sz="2400" u="heavy" spc="-20" dirty="0">
                <a:solidFill>
                  <a:srgbClr val="404040"/>
                </a:solidFill>
                <a:uFill>
                  <a:solidFill>
                    <a:srgbClr val="404040"/>
                  </a:solidFill>
                </a:uFill>
                <a:latin typeface="Carlito"/>
                <a:cs typeface="Carlito"/>
              </a:rPr>
              <a:t>Instructors:</a:t>
            </a:r>
            <a:endParaRPr lang="en-IN" sz="2400" dirty="0">
              <a:latin typeface="Carlito"/>
              <a:cs typeface="Carlito"/>
            </a:endParaRPr>
          </a:p>
          <a:p>
            <a:pPr marL="12700">
              <a:lnSpc>
                <a:spcPct val="100000"/>
              </a:lnSpc>
              <a:spcBef>
                <a:spcPts val="1200"/>
              </a:spcBef>
            </a:pPr>
            <a:r>
              <a:rPr lang="en-IN" sz="2400" u="heavy" spc="-20" dirty="0">
                <a:solidFill>
                  <a:srgbClr val="800080"/>
                </a:solidFill>
                <a:uFill>
                  <a:solidFill>
                    <a:srgbClr val="2996E1"/>
                  </a:solidFill>
                </a:uFill>
                <a:latin typeface="Carlito"/>
                <a:cs typeface="Carlito"/>
                <a:hlinkClick r:id="rId5"/>
              </a:rPr>
              <a:t>https://www.coursera.org/professional-certificates/ibm-data-science?#instructors</a:t>
            </a:r>
            <a:endParaRPr lang="en-IN" sz="2400" dirty="0">
              <a:latin typeface="Carlito"/>
              <a:cs typeface="Carlito"/>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IN" sz="7600" dirty="0">
                <a:solidFill>
                  <a:schemeClr val="bg2">
                    <a:lumMod val="50000"/>
                  </a:schemeClr>
                </a:solidFill>
                <a:latin typeface="Abadi"/>
              </a:rPr>
              <a:t>Combined data from </a:t>
            </a:r>
            <a:r>
              <a:rPr lang="en-IN" sz="7600" dirty="0" err="1">
                <a:solidFill>
                  <a:schemeClr val="bg2">
                    <a:lumMod val="50000"/>
                  </a:schemeClr>
                </a:solidFill>
                <a:latin typeface="Abadi"/>
              </a:rPr>
              <a:t>SpaceX</a:t>
            </a:r>
            <a:r>
              <a:rPr lang="en-IN" sz="7600" dirty="0">
                <a:solidFill>
                  <a:schemeClr val="bg2">
                    <a:lumMod val="50000"/>
                  </a:schemeClr>
                </a:solidFill>
                <a:latin typeface="Abadi"/>
              </a:rPr>
              <a:t> public API and </a:t>
            </a:r>
            <a:r>
              <a:rPr lang="en-IN" sz="7600" dirty="0" err="1">
                <a:solidFill>
                  <a:schemeClr val="bg2">
                    <a:lumMod val="50000"/>
                  </a:schemeClr>
                </a:solidFill>
                <a:latin typeface="Abadi"/>
              </a:rPr>
              <a:t>SpaceX</a:t>
            </a:r>
            <a:r>
              <a:rPr lang="en-IN" sz="7600" dirty="0">
                <a:solidFill>
                  <a:schemeClr val="bg2">
                    <a:lumMod val="50000"/>
                  </a:schemeClr>
                </a:solidFill>
                <a:latin typeface="Abadi"/>
              </a:rPr>
              <a:t> Wikipedia page</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IN"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87131" y="1423512"/>
            <a:ext cx="10515600" cy="4351338"/>
          </a:xfrm>
          <a:prstGeom prst="rect">
            <a:avLst/>
          </a:prstGeom>
        </p:spPr>
        <p:txBody>
          <a:bodyPr/>
          <a:lstStyle/>
          <a:p>
            <a:pPr marL="12700" marR="42545">
              <a:lnSpc>
                <a:spcPts val="2210"/>
              </a:lnSpc>
              <a:spcBef>
                <a:spcPts val="335"/>
              </a:spcBef>
            </a:pPr>
            <a:r>
              <a:rPr lang="en-IN" sz="1800" spc="-25" dirty="0">
                <a:solidFill>
                  <a:srgbClr val="404040"/>
                </a:solidFill>
                <a:latin typeface="Carlito"/>
                <a:cs typeface="Carlito"/>
              </a:rPr>
              <a:t>Data </a:t>
            </a:r>
            <a:r>
              <a:rPr lang="en-IN" sz="1800" spc="-5" dirty="0">
                <a:solidFill>
                  <a:srgbClr val="404040"/>
                </a:solidFill>
                <a:latin typeface="Carlito"/>
                <a:cs typeface="Carlito"/>
              </a:rPr>
              <a:t>collection </a:t>
            </a:r>
            <a:r>
              <a:rPr lang="en-IN" sz="1800" spc="-20" dirty="0">
                <a:solidFill>
                  <a:srgbClr val="404040"/>
                </a:solidFill>
                <a:latin typeface="Carlito"/>
                <a:cs typeface="Carlito"/>
              </a:rPr>
              <a:t>process </a:t>
            </a:r>
            <a:r>
              <a:rPr lang="en-IN" sz="1800" spc="-25" dirty="0">
                <a:solidFill>
                  <a:srgbClr val="404040"/>
                </a:solidFill>
                <a:latin typeface="Carlito"/>
                <a:cs typeface="Carlito"/>
              </a:rPr>
              <a:t>involved </a:t>
            </a:r>
            <a:r>
              <a:rPr lang="en-IN" sz="1800" dirty="0">
                <a:solidFill>
                  <a:srgbClr val="404040"/>
                </a:solidFill>
                <a:latin typeface="Carlito"/>
                <a:cs typeface="Carlito"/>
              </a:rPr>
              <a:t>a </a:t>
            </a:r>
            <a:r>
              <a:rPr lang="en-IN" sz="1800" spc="-10" dirty="0">
                <a:solidFill>
                  <a:srgbClr val="404040"/>
                </a:solidFill>
                <a:latin typeface="Carlito"/>
                <a:cs typeface="Carlito"/>
              </a:rPr>
              <a:t>combination </a:t>
            </a:r>
            <a:r>
              <a:rPr lang="en-IN" sz="1800" spc="-5" dirty="0">
                <a:solidFill>
                  <a:srgbClr val="404040"/>
                </a:solidFill>
                <a:latin typeface="Carlito"/>
                <a:cs typeface="Carlito"/>
              </a:rPr>
              <a:t>of </a:t>
            </a:r>
            <a:r>
              <a:rPr lang="en-IN" sz="1800" dirty="0">
                <a:solidFill>
                  <a:srgbClr val="404040"/>
                </a:solidFill>
                <a:latin typeface="Carlito"/>
                <a:cs typeface="Carlito"/>
              </a:rPr>
              <a:t>API </a:t>
            </a:r>
            <a:r>
              <a:rPr lang="en-IN" sz="1800" spc="-20" dirty="0">
                <a:solidFill>
                  <a:srgbClr val="404040"/>
                </a:solidFill>
                <a:latin typeface="Carlito"/>
                <a:cs typeface="Carlito"/>
              </a:rPr>
              <a:t>requests from </a:t>
            </a:r>
            <a:r>
              <a:rPr lang="en-IN" sz="1800" dirty="0">
                <a:solidFill>
                  <a:srgbClr val="404040"/>
                </a:solidFill>
                <a:latin typeface="Carlito"/>
                <a:cs typeface="Carlito"/>
              </a:rPr>
              <a:t>Space X </a:t>
            </a:r>
            <a:r>
              <a:rPr lang="en-IN" sz="1800" spc="-5" dirty="0">
                <a:solidFill>
                  <a:srgbClr val="404040"/>
                </a:solidFill>
                <a:latin typeface="Carlito"/>
                <a:cs typeface="Carlito"/>
              </a:rPr>
              <a:t>public </a:t>
            </a:r>
            <a:r>
              <a:rPr lang="en-IN" sz="1800" dirty="0">
                <a:solidFill>
                  <a:srgbClr val="404040"/>
                </a:solidFill>
                <a:latin typeface="Carlito"/>
                <a:cs typeface="Carlito"/>
              </a:rPr>
              <a:t>API and </a:t>
            </a:r>
            <a:r>
              <a:rPr lang="en-IN" sz="1800" spc="-5" dirty="0">
                <a:solidFill>
                  <a:srgbClr val="404040"/>
                </a:solidFill>
                <a:latin typeface="Carlito"/>
                <a:cs typeface="Carlito"/>
              </a:rPr>
              <a:t>web  scraping </a:t>
            </a:r>
            <a:r>
              <a:rPr lang="en-IN" sz="1800" spc="-25" dirty="0">
                <a:solidFill>
                  <a:srgbClr val="404040"/>
                </a:solidFill>
                <a:latin typeface="Carlito"/>
                <a:cs typeface="Carlito"/>
              </a:rPr>
              <a:t>data </a:t>
            </a:r>
            <a:r>
              <a:rPr lang="en-IN" sz="1800" spc="-20" dirty="0">
                <a:solidFill>
                  <a:srgbClr val="404040"/>
                </a:solidFill>
                <a:latin typeface="Carlito"/>
                <a:cs typeface="Carlito"/>
              </a:rPr>
              <a:t>from </a:t>
            </a:r>
            <a:r>
              <a:rPr lang="en-IN" sz="1800" dirty="0">
                <a:solidFill>
                  <a:srgbClr val="404040"/>
                </a:solidFill>
                <a:latin typeface="Carlito"/>
                <a:cs typeface="Carlito"/>
              </a:rPr>
              <a:t>a </a:t>
            </a:r>
            <a:r>
              <a:rPr lang="en-IN" sz="1800" spc="-5" dirty="0">
                <a:solidFill>
                  <a:srgbClr val="404040"/>
                </a:solidFill>
                <a:latin typeface="Carlito"/>
                <a:cs typeface="Carlito"/>
              </a:rPr>
              <a:t>table in </a:t>
            </a:r>
            <a:r>
              <a:rPr lang="en-IN" sz="1800" dirty="0">
                <a:solidFill>
                  <a:srgbClr val="404040"/>
                </a:solidFill>
                <a:latin typeface="Carlito"/>
                <a:cs typeface="Carlito"/>
              </a:rPr>
              <a:t>Space </a:t>
            </a:r>
            <a:r>
              <a:rPr lang="en-IN" sz="1800" spc="-75" dirty="0">
                <a:solidFill>
                  <a:srgbClr val="404040"/>
                </a:solidFill>
                <a:latin typeface="Carlito"/>
                <a:cs typeface="Carlito"/>
              </a:rPr>
              <a:t>X’s </a:t>
            </a:r>
            <a:r>
              <a:rPr lang="en-IN" sz="1800" dirty="0">
                <a:solidFill>
                  <a:srgbClr val="404040"/>
                </a:solidFill>
                <a:latin typeface="Carlito"/>
                <a:cs typeface="Carlito"/>
              </a:rPr>
              <a:t>Wikipedia</a:t>
            </a:r>
            <a:r>
              <a:rPr lang="en-IN" sz="1800" spc="-100" dirty="0">
                <a:solidFill>
                  <a:srgbClr val="404040"/>
                </a:solidFill>
                <a:latin typeface="Carlito"/>
                <a:cs typeface="Carlito"/>
              </a:rPr>
              <a:t> </a:t>
            </a:r>
            <a:r>
              <a:rPr lang="en-IN" sz="1800" spc="-45" dirty="0">
                <a:solidFill>
                  <a:srgbClr val="404040"/>
                </a:solidFill>
                <a:latin typeface="Carlito"/>
                <a:cs typeface="Carlito"/>
              </a:rPr>
              <a:t>entry.</a:t>
            </a:r>
            <a:endParaRPr lang="en-IN" sz="1800" dirty="0">
              <a:latin typeface="Carlito"/>
              <a:cs typeface="Carlito"/>
            </a:endParaRPr>
          </a:p>
          <a:p>
            <a:pPr marL="12700" marR="356235">
              <a:lnSpc>
                <a:spcPts val="2300"/>
              </a:lnSpc>
              <a:spcBef>
                <a:spcPts val="1115"/>
              </a:spcBef>
            </a:pPr>
            <a:r>
              <a:rPr lang="en-IN" sz="1800" spc="-5" dirty="0">
                <a:solidFill>
                  <a:srgbClr val="404040"/>
                </a:solidFill>
                <a:latin typeface="Carlito"/>
                <a:cs typeface="Carlito"/>
              </a:rPr>
              <a:t>The </a:t>
            </a:r>
            <a:r>
              <a:rPr lang="en-IN" sz="1800" spc="-20" dirty="0">
                <a:solidFill>
                  <a:srgbClr val="404040"/>
                </a:solidFill>
                <a:latin typeface="Carlito"/>
                <a:cs typeface="Carlito"/>
              </a:rPr>
              <a:t>next </a:t>
            </a:r>
            <a:r>
              <a:rPr lang="en-IN" sz="1800" spc="-5" dirty="0">
                <a:solidFill>
                  <a:srgbClr val="404040"/>
                </a:solidFill>
                <a:latin typeface="Carlito"/>
                <a:cs typeface="Carlito"/>
              </a:rPr>
              <a:t>slide will show </a:t>
            </a:r>
            <a:r>
              <a:rPr lang="en-IN" sz="1800" dirty="0">
                <a:solidFill>
                  <a:srgbClr val="404040"/>
                </a:solidFill>
                <a:latin typeface="Carlito"/>
                <a:cs typeface="Carlito"/>
              </a:rPr>
              <a:t>the </a:t>
            </a:r>
            <a:r>
              <a:rPr lang="en-IN" sz="1800" spc="-5" dirty="0">
                <a:solidFill>
                  <a:srgbClr val="404040"/>
                </a:solidFill>
                <a:latin typeface="Carlito"/>
                <a:cs typeface="Carlito"/>
              </a:rPr>
              <a:t>flowchart of </a:t>
            </a:r>
            <a:r>
              <a:rPr lang="en-IN" sz="1800" spc="-25" dirty="0">
                <a:solidFill>
                  <a:srgbClr val="404040"/>
                </a:solidFill>
                <a:latin typeface="Carlito"/>
                <a:cs typeface="Carlito"/>
              </a:rPr>
              <a:t>data </a:t>
            </a:r>
            <a:r>
              <a:rPr lang="en-IN" sz="1800" spc="-5" dirty="0">
                <a:solidFill>
                  <a:srgbClr val="404040"/>
                </a:solidFill>
                <a:latin typeface="Carlito"/>
                <a:cs typeface="Carlito"/>
              </a:rPr>
              <a:t>collection </a:t>
            </a:r>
            <a:r>
              <a:rPr lang="en-IN" sz="1800" spc="-20" dirty="0">
                <a:solidFill>
                  <a:srgbClr val="404040"/>
                </a:solidFill>
                <a:latin typeface="Carlito"/>
                <a:cs typeface="Carlito"/>
              </a:rPr>
              <a:t>from </a:t>
            </a:r>
            <a:r>
              <a:rPr lang="en-IN" sz="1800" dirty="0">
                <a:solidFill>
                  <a:srgbClr val="404040"/>
                </a:solidFill>
                <a:latin typeface="Carlito"/>
                <a:cs typeface="Carlito"/>
              </a:rPr>
              <a:t>API and the </a:t>
            </a:r>
            <a:r>
              <a:rPr lang="en-IN" sz="1800" spc="-5" dirty="0">
                <a:solidFill>
                  <a:srgbClr val="404040"/>
                </a:solidFill>
                <a:latin typeface="Carlito"/>
                <a:cs typeface="Carlito"/>
              </a:rPr>
              <a:t>one </a:t>
            </a:r>
            <a:r>
              <a:rPr lang="en-IN" sz="1800" spc="-20" dirty="0">
                <a:solidFill>
                  <a:srgbClr val="404040"/>
                </a:solidFill>
                <a:latin typeface="Carlito"/>
                <a:cs typeface="Carlito"/>
              </a:rPr>
              <a:t>after </a:t>
            </a:r>
            <a:r>
              <a:rPr lang="en-IN" sz="1800" spc="-5" dirty="0">
                <a:solidFill>
                  <a:srgbClr val="404040"/>
                </a:solidFill>
                <a:latin typeface="Carlito"/>
                <a:cs typeface="Carlito"/>
              </a:rPr>
              <a:t>will show  </a:t>
            </a:r>
            <a:r>
              <a:rPr lang="en-IN" sz="1800" dirty="0">
                <a:solidFill>
                  <a:srgbClr val="404040"/>
                </a:solidFill>
                <a:latin typeface="Carlito"/>
                <a:cs typeface="Carlito"/>
              </a:rPr>
              <a:t>the </a:t>
            </a:r>
            <a:r>
              <a:rPr lang="en-IN" sz="1800" spc="-5" dirty="0">
                <a:solidFill>
                  <a:srgbClr val="404040"/>
                </a:solidFill>
                <a:latin typeface="Carlito"/>
                <a:cs typeface="Carlito"/>
              </a:rPr>
              <a:t>flowchart of </a:t>
            </a:r>
            <a:r>
              <a:rPr lang="en-IN" sz="1800" spc="-25" dirty="0">
                <a:solidFill>
                  <a:srgbClr val="404040"/>
                </a:solidFill>
                <a:latin typeface="Carlito"/>
                <a:cs typeface="Carlito"/>
              </a:rPr>
              <a:t>data </a:t>
            </a:r>
            <a:r>
              <a:rPr lang="en-IN" sz="1800" spc="-5" dirty="0">
                <a:solidFill>
                  <a:srgbClr val="404040"/>
                </a:solidFill>
                <a:latin typeface="Carlito"/>
                <a:cs typeface="Carlito"/>
              </a:rPr>
              <a:t>collection </a:t>
            </a:r>
            <a:r>
              <a:rPr lang="en-IN" sz="1800" spc="-20" dirty="0">
                <a:solidFill>
                  <a:srgbClr val="404040"/>
                </a:solidFill>
                <a:latin typeface="Carlito"/>
                <a:cs typeface="Carlito"/>
              </a:rPr>
              <a:t>from</a:t>
            </a:r>
            <a:r>
              <a:rPr lang="en-IN" sz="1800" spc="-110" dirty="0">
                <a:solidFill>
                  <a:srgbClr val="404040"/>
                </a:solidFill>
                <a:latin typeface="Carlito"/>
                <a:cs typeface="Carlito"/>
              </a:rPr>
              <a:t> </a:t>
            </a:r>
            <a:r>
              <a:rPr lang="en-IN" sz="1800" spc="-10" dirty="0" err="1">
                <a:solidFill>
                  <a:srgbClr val="404040"/>
                </a:solidFill>
                <a:latin typeface="Carlito"/>
                <a:cs typeface="Carlito"/>
              </a:rPr>
              <a:t>webscraping</a:t>
            </a:r>
            <a:r>
              <a:rPr lang="en-IN" sz="1800" spc="-10" dirty="0">
                <a:solidFill>
                  <a:srgbClr val="404040"/>
                </a:solidFill>
                <a:latin typeface="Carlito"/>
                <a:cs typeface="Carlito"/>
              </a:rPr>
              <a:t>.</a:t>
            </a:r>
            <a:endParaRPr lang="en-IN" sz="1800" dirty="0">
              <a:latin typeface="Carlito"/>
              <a:cs typeface="Carlito"/>
            </a:endParaRPr>
          </a:p>
          <a:p>
            <a:pPr marL="12700">
              <a:lnSpc>
                <a:spcPct val="100000"/>
              </a:lnSpc>
              <a:spcBef>
                <a:spcPts val="1145"/>
              </a:spcBef>
            </a:pPr>
            <a:r>
              <a:rPr lang="en-IN" sz="1800" u="heavy" dirty="0">
                <a:solidFill>
                  <a:srgbClr val="404040"/>
                </a:solidFill>
                <a:uFill>
                  <a:solidFill>
                    <a:srgbClr val="404040"/>
                  </a:solidFill>
                </a:uFill>
                <a:latin typeface="Carlito"/>
                <a:cs typeface="Carlito"/>
              </a:rPr>
              <a:t>Space X API </a:t>
            </a:r>
            <a:r>
              <a:rPr lang="en-IN" sz="1800" u="heavy" spc="-25" dirty="0">
                <a:solidFill>
                  <a:srgbClr val="404040"/>
                </a:solidFill>
                <a:uFill>
                  <a:solidFill>
                    <a:srgbClr val="404040"/>
                  </a:solidFill>
                </a:uFill>
                <a:latin typeface="Carlito"/>
                <a:cs typeface="Carlito"/>
              </a:rPr>
              <a:t>Data</a:t>
            </a:r>
            <a:r>
              <a:rPr lang="en-IN" sz="1800" u="heavy" spc="-95" dirty="0">
                <a:solidFill>
                  <a:srgbClr val="404040"/>
                </a:solidFill>
                <a:uFill>
                  <a:solidFill>
                    <a:srgbClr val="404040"/>
                  </a:solidFill>
                </a:uFill>
                <a:latin typeface="Carlito"/>
                <a:cs typeface="Carlito"/>
              </a:rPr>
              <a:t> </a:t>
            </a:r>
            <a:r>
              <a:rPr lang="en-IN" sz="1800" u="heavy" spc="-5" dirty="0">
                <a:solidFill>
                  <a:srgbClr val="404040"/>
                </a:solidFill>
                <a:uFill>
                  <a:solidFill>
                    <a:srgbClr val="404040"/>
                  </a:solidFill>
                </a:uFill>
                <a:latin typeface="Carlito"/>
                <a:cs typeface="Carlito"/>
              </a:rPr>
              <a:t>Columns:</a:t>
            </a:r>
            <a:endParaRPr lang="en-IN" sz="1800" dirty="0">
              <a:latin typeface="Carlito"/>
              <a:cs typeface="Carlito"/>
            </a:endParaRPr>
          </a:p>
          <a:p>
            <a:pPr marL="12700">
              <a:lnSpc>
                <a:spcPts val="2300"/>
              </a:lnSpc>
              <a:spcBef>
                <a:spcPts val="1200"/>
              </a:spcBef>
            </a:pPr>
            <a:r>
              <a:rPr lang="en-IN" sz="1800" spc="-30" dirty="0" err="1">
                <a:solidFill>
                  <a:srgbClr val="404040"/>
                </a:solidFill>
                <a:latin typeface="Carlito"/>
                <a:cs typeface="Carlito"/>
              </a:rPr>
              <a:t>FlightNumber</a:t>
            </a:r>
            <a:r>
              <a:rPr lang="en-IN" sz="1800" spc="-30" dirty="0">
                <a:solidFill>
                  <a:srgbClr val="404040"/>
                </a:solidFill>
                <a:latin typeface="Carlito"/>
                <a:cs typeface="Carlito"/>
              </a:rPr>
              <a:t>, </a:t>
            </a:r>
            <a:r>
              <a:rPr lang="en-IN" sz="1800" spc="-20" dirty="0">
                <a:solidFill>
                  <a:srgbClr val="404040"/>
                </a:solidFill>
                <a:latin typeface="Carlito"/>
                <a:cs typeface="Carlito"/>
              </a:rPr>
              <a:t>Date, </a:t>
            </a:r>
            <a:r>
              <a:rPr lang="en-IN" sz="1800" spc="-25" dirty="0" err="1">
                <a:solidFill>
                  <a:srgbClr val="404040"/>
                </a:solidFill>
                <a:latin typeface="Carlito"/>
                <a:cs typeface="Carlito"/>
              </a:rPr>
              <a:t>BoosterVersion</a:t>
            </a:r>
            <a:r>
              <a:rPr lang="en-IN" sz="1800" spc="-25" dirty="0">
                <a:solidFill>
                  <a:srgbClr val="404040"/>
                </a:solidFill>
                <a:latin typeface="Carlito"/>
                <a:cs typeface="Carlito"/>
              </a:rPr>
              <a:t>, </a:t>
            </a:r>
            <a:r>
              <a:rPr lang="en-IN" sz="1800" spc="-20" dirty="0" err="1">
                <a:solidFill>
                  <a:srgbClr val="404040"/>
                </a:solidFill>
                <a:latin typeface="Carlito"/>
                <a:cs typeface="Carlito"/>
              </a:rPr>
              <a:t>PayloadMass</a:t>
            </a:r>
            <a:r>
              <a:rPr lang="en-IN" sz="1800" spc="-20" dirty="0">
                <a:solidFill>
                  <a:srgbClr val="404040"/>
                </a:solidFill>
                <a:latin typeface="Carlito"/>
                <a:cs typeface="Carlito"/>
              </a:rPr>
              <a:t>, </a:t>
            </a:r>
            <a:r>
              <a:rPr lang="en-IN" sz="1800" spc="-5" dirty="0">
                <a:solidFill>
                  <a:srgbClr val="404040"/>
                </a:solidFill>
                <a:latin typeface="Carlito"/>
                <a:cs typeface="Carlito"/>
              </a:rPr>
              <a:t>Orbit, </a:t>
            </a:r>
            <a:r>
              <a:rPr lang="en-IN" sz="1800" spc="-5" dirty="0" err="1">
                <a:solidFill>
                  <a:srgbClr val="404040"/>
                </a:solidFill>
                <a:latin typeface="Carlito"/>
                <a:cs typeface="Carlito"/>
              </a:rPr>
              <a:t>LaunchSite</a:t>
            </a:r>
            <a:r>
              <a:rPr lang="en-IN" sz="1800" spc="-5" dirty="0">
                <a:solidFill>
                  <a:srgbClr val="404040"/>
                </a:solidFill>
                <a:latin typeface="Carlito"/>
                <a:cs typeface="Carlito"/>
              </a:rPr>
              <a:t>, </a:t>
            </a:r>
            <a:r>
              <a:rPr lang="en-IN" sz="1800" spc="-15" dirty="0">
                <a:solidFill>
                  <a:srgbClr val="404040"/>
                </a:solidFill>
                <a:latin typeface="Carlito"/>
                <a:cs typeface="Carlito"/>
              </a:rPr>
              <a:t>Outcome, </a:t>
            </a:r>
            <a:r>
              <a:rPr lang="en-IN" sz="1800" spc="-5" dirty="0">
                <a:solidFill>
                  <a:srgbClr val="404040"/>
                </a:solidFill>
                <a:latin typeface="Carlito"/>
                <a:cs typeface="Carlito"/>
              </a:rPr>
              <a:t>Flights,</a:t>
            </a:r>
            <a:r>
              <a:rPr lang="en-IN" sz="1800" spc="55" dirty="0">
                <a:solidFill>
                  <a:srgbClr val="404040"/>
                </a:solidFill>
                <a:latin typeface="Carlito"/>
                <a:cs typeface="Carlito"/>
              </a:rPr>
              <a:t> </a:t>
            </a:r>
            <a:r>
              <a:rPr lang="en-IN" sz="1800" dirty="0" err="1">
                <a:solidFill>
                  <a:srgbClr val="404040"/>
                </a:solidFill>
                <a:latin typeface="Carlito"/>
                <a:cs typeface="Carlito"/>
              </a:rPr>
              <a:t>GridFins</a:t>
            </a:r>
            <a:r>
              <a:rPr lang="en-IN" sz="1800" dirty="0">
                <a:solidFill>
                  <a:srgbClr val="404040"/>
                </a:solidFill>
                <a:latin typeface="Carlito"/>
                <a:cs typeface="Carlito"/>
              </a:rPr>
              <a:t>,</a:t>
            </a:r>
            <a:endParaRPr lang="en-IN" sz="1800" dirty="0">
              <a:latin typeface="Carlito"/>
              <a:cs typeface="Carlito"/>
            </a:endParaRPr>
          </a:p>
          <a:p>
            <a:pPr marL="12700">
              <a:lnSpc>
                <a:spcPts val="2300"/>
              </a:lnSpc>
            </a:pPr>
            <a:r>
              <a:rPr lang="en-IN" sz="1800" spc="-5" dirty="0">
                <a:solidFill>
                  <a:srgbClr val="404040"/>
                </a:solidFill>
                <a:latin typeface="Carlito"/>
                <a:cs typeface="Carlito"/>
              </a:rPr>
              <a:t>Reused, Legs, </a:t>
            </a:r>
            <a:r>
              <a:rPr lang="en-IN" sz="1800" spc="-10" dirty="0" err="1">
                <a:solidFill>
                  <a:srgbClr val="404040"/>
                </a:solidFill>
                <a:latin typeface="Carlito"/>
                <a:cs typeface="Carlito"/>
              </a:rPr>
              <a:t>LandingPad</a:t>
            </a:r>
            <a:r>
              <a:rPr lang="en-IN" sz="1800" spc="-10" dirty="0">
                <a:solidFill>
                  <a:srgbClr val="404040"/>
                </a:solidFill>
                <a:latin typeface="Carlito"/>
                <a:cs typeface="Carlito"/>
              </a:rPr>
              <a:t>, </a:t>
            </a:r>
            <a:r>
              <a:rPr lang="en-IN" sz="1800" dirty="0">
                <a:solidFill>
                  <a:srgbClr val="404040"/>
                </a:solidFill>
                <a:latin typeface="Carlito"/>
                <a:cs typeface="Carlito"/>
              </a:rPr>
              <a:t>Block, </a:t>
            </a:r>
            <a:r>
              <a:rPr lang="en-IN" sz="1800" spc="-10" dirty="0" err="1">
                <a:solidFill>
                  <a:srgbClr val="404040"/>
                </a:solidFill>
                <a:latin typeface="Carlito"/>
                <a:cs typeface="Carlito"/>
              </a:rPr>
              <a:t>ReusedCount</a:t>
            </a:r>
            <a:r>
              <a:rPr lang="en-IN" sz="1800" spc="-10" dirty="0">
                <a:solidFill>
                  <a:srgbClr val="404040"/>
                </a:solidFill>
                <a:latin typeface="Carlito"/>
                <a:cs typeface="Carlito"/>
              </a:rPr>
              <a:t>, </a:t>
            </a:r>
            <a:r>
              <a:rPr lang="en-IN" sz="1800" spc="-5" dirty="0">
                <a:solidFill>
                  <a:srgbClr val="404040"/>
                </a:solidFill>
                <a:latin typeface="Carlito"/>
                <a:cs typeface="Carlito"/>
              </a:rPr>
              <a:t>Serial, Longitude,</a:t>
            </a:r>
            <a:r>
              <a:rPr lang="en-IN" sz="1800" spc="-229" dirty="0">
                <a:solidFill>
                  <a:srgbClr val="404040"/>
                </a:solidFill>
                <a:latin typeface="Carlito"/>
                <a:cs typeface="Carlito"/>
              </a:rPr>
              <a:t> </a:t>
            </a:r>
            <a:r>
              <a:rPr lang="en-IN" sz="1800" spc="-5" dirty="0">
                <a:solidFill>
                  <a:srgbClr val="404040"/>
                </a:solidFill>
                <a:latin typeface="Carlito"/>
                <a:cs typeface="Carlito"/>
              </a:rPr>
              <a:t>Latitude</a:t>
            </a:r>
            <a:endParaRPr lang="en-IN" sz="1800" dirty="0">
              <a:latin typeface="Carlito"/>
              <a:cs typeface="Carlito"/>
            </a:endParaRPr>
          </a:p>
          <a:p>
            <a:pPr marL="12700">
              <a:lnSpc>
                <a:spcPct val="100000"/>
              </a:lnSpc>
              <a:spcBef>
                <a:spcPts val="1105"/>
              </a:spcBef>
            </a:pPr>
            <a:r>
              <a:rPr lang="en-IN" sz="1800" u="heavy" dirty="0">
                <a:solidFill>
                  <a:srgbClr val="404040"/>
                </a:solidFill>
                <a:uFill>
                  <a:solidFill>
                    <a:srgbClr val="404040"/>
                  </a:solidFill>
                </a:uFill>
                <a:latin typeface="Carlito"/>
                <a:cs typeface="Carlito"/>
              </a:rPr>
              <a:t>Wikipedia </a:t>
            </a:r>
            <a:r>
              <a:rPr lang="en-IN" sz="1800" u="heavy" spc="-25" dirty="0" err="1">
                <a:solidFill>
                  <a:srgbClr val="404040"/>
                </a:solidFill>
                <a:uFill>
                  <a:solidFill>
                    <a:srgbClr val="404040"/>
                  </a:solidFill>
                </a:uFill>
                <a:latin typeface="Carlito"/>
                <a:cs typeface="Carlito"/>
              </a:rPr>
              <a:t>Webscrape</a:t>
            </a:r>
            <a:r>
              <a:rPr lang="en-IN" sz="1800" u="heavy" spc="-25" dirty="0">
                <a:solidFill>
                  <a:srgbClr val="404040"/>
                </a:solidFill>
                <a:uFill>
                  <a:solidFill>
                    <a:srgbClr val="404040"/>
                  </a:solidFill>
                </a:uFill>
                <a:latin typeface="Carlito"/>
                <a:cs typeface="Carlito"/>
              </a:rPr>
              <a:t> Data</a:t>
            </a:r>
            <a:r>
              <a:rPr lang="en-IN" sz="1800" u="heavy" spc="-125" dirty="0">
                <a:solidFill>
                  <a:srgbClr val="404040"/>
                </a:solidFill>
                <a:uFill>
                  <a:solidFill>
                    <a:srgbClr val="404040"/>
                  </a:solidFill>
                </a:uFill>
                <a:latin typeface="Carlito"/>
                <a:cs typeface="Carlito"/>
              </a:rPr>
              <a:t> </a:t>
            </a:r>
            <a:r>
              <a:rPr lang="en-IN" sz="1800" u="heavy" spc="-5" dirty="0">
                <a:solidFill>
                  <a:srgbClr val="404040"/>
                </a:solidFill>
                <a:uFill>
                  <a:solidFill>
                    <a:srgbClr val="404040"/>
                  </a:solidFill>
                </a:uFill>
                <a:latin typeface="Carlito"/>
                <a:cs typeface="Carlito"/>
              </a:rPr>
              <a:t>Columns:</a:t>
            </a:r>
            <a:endParaRPr lang="en-IN" sz="1800" dirty="0">
              <a:latin typeface="Carlito"/>
              <a:cs typeface="Carlito"/>
            </a:endParaRPr>
          </a:p>
          <a:p>
            <a:pPr marL="12700" marR="837565">
              <a:lnSpc>
                <a:spcPts val="2200"/>
              </a:lnSpc>
              <a:spcBef>
                <a:spcPts val="1440"/>
              </a:spcBef>
            </a:pPr>
            <a:r>
              <a:rPr lang="en-IN" sz="1800" spc="-15" dirty="0">
                <a:solidFill>
                  <a:srgbClr val="404040"/>
                </a:solidFill>
                <a:latin typeface="Carlito"/>
                <a:cs typeface="Carlito"/>
              </a:rPr>
              <a:t>Flight </a:t>
            </a:r>
            <a:r>
              <a:rPr lang="en-IN" sz="1800" dirty="0">
                <a:solidFill>
                  <a:srgbClr val="404040"/>
                </a:solidFill>
                <a:latin typeface="Carlito"/>
                <a:cs typeface="Carlito"/>
              </a:rPr>
              <a:t>No., </a:t>
            </a:r>
            <a:r>
              <a:rPr lang="en-IN" sz="1800" spc="-5" dirty="0">
                <a:solidFill>
                  <a:srgbClr val="404040"/>
                </a:solidFill>
                <a:latin typeface="Carlito"/>
                <a:cs typeface="Carlito"/>
              </a:rPr>
              <a:t>Launch </a:t>
            </a:r>
            <a:r>
              <a:rPr lang="en-IN" sz="1800" spc="-20" dirty="0">
                <a:solidFill>
                  <a:srgbClr val="404040"/>
                </a:solidFill>
                <a:latin typeface="Carlito"/>
                <a:cs typeface="Carlito"/>
              </a:rPr>
              <a:t>site, </a:t>
            </a:r>
            <a:r>
              <a:rPr lang="en-IN" sz="1800" spc="-25" dirty="0">
                <a:solidFill>
                  <a:srgbClr val="404040"/>
                </a:solidFill>
                <a:latin typeface="Carlito"/>
                <a:cs typeface="Carlito"/>
              </a:rPr>
              <a:t>Payload, </a:t>
            </a:r>
            <a:r>
              <a:rPr lang="en-IN" sz="1800" spc="-20" dirty="0" err="1">
                <a:solidFill>
                  <a:srgbClr val="404040"/>
                </a:solidFill>
                <a:latin typeface="Carlito"/>
                <a:cs typeface="Carlito"/>
              </a:rPr>
              <a:t>PayloadMass</a:t>
            </a:r>
            <a:r>
              <a:rPr lang="en-IN" sz="1800" spc="-20" dirty="0">
                <a:solidFill>
                  <a:srgbClr val="404040"/>
                </a:solidFill>
                <a:latin typeface="Carlito"/>
                <a:cs typeface="Carlito"/>
              </a:rPr>
              <a:t>, </a:t>
            </a:r>
            <a:r>
              <a:rPr lang="en-IN" sz="1800" spc="-5" dirty="0">
                <a:solidFill>
                  <a:srgbClr val="404040"/>
                </a:solidFill>
                <a:latin typeface="Carlito"/>
                <a:cs typeface="Carlito"/>
              </a:rPr>
              <a:t>Orbit, </a:t>
            </a:r>
            <a:r>
              <a:rPr lang="en-IN" sz="1800" spc="-60" dirty="0">
                <a:solidFill>
                  <a:srgbClr val="404040"/>
                </a:solidFill>
                <a:latin typeface="Carlito"/>
                <a:cs typeface="Carlito"/>
              </a:rPr>
              <a:t>Customer, </a:t>
            </a:r>
            <a:r>
              <a:rPr lang="en-IN" sz="1800" spc="-5" dirty="0">
                <a:solidFill>
                  <a:srgbClr val="404040"/>
                </a:solidFill>
                <a:latin typeface="Carlito"/>
                <a:cs typeface="Carlito"/>
              </a:rPr>
              <a:t>Launch </a:t>
            </a:r>
            <a:r>
              <a:rPr lang="en-IN" sz="1800" spc="-15" dirty="0">
                <a:solidFill>
                  <a:srgbClr val="404040"/>
                </a:solidFill>
                <a:latin typeface="Carlito"/>
                <a:cs typeface="Carlito"/>
              </a:rPr>
              <a:t>outcome, </a:t>
            </a:r>
            <a:r>
              <a:rPr lang="en-IN" sz="1800" spc="-45" dirty="0">
                <a:solidFill>
                  <a:srgbClr val="404040"/>
                </a:solidFill>
                <a:latin typeface="Carlito"/>
                <a:cs typeface="Carlito"/>
              </a:rPr>
              <a:t>Version  </a:t>
            </a:r>
            <a:r>
              <a:rPr lang="en-IN" sz="1800" spc="-60" dirty="0">
                <a:solidFill>
                  <a:srgbClr val="404040"/>
                </a:solidFill>
                <a:latin typeface="Carlito"/>
                <a:cs typeface="Carlito"/>
              </a:rPr>
              <a:t>Booster, </a:t>
            </a:r>
            <a:r>
              <a:rPr lang="en-IN" sz="1800" spc="-20" dirty="0">
                <a:solidFill>
                  <a:srgbClr val="404040"/>
                </a:solidFill>
                <a:latin typeface="Carlito"/>
                <a:cs typeface="Carlito"/>
              </a:rPr>
              <a:t>Booster </a:t>
            </a:r>
            <a:r>
              <a:rPr lang="en-IN" sz="1800" dirty="0">
                <a:solidFill>
                  <a:srgbClr val="404040"/>
                </a:solidFill>
                <a:latin typeface="Carlito"/>
                <a:cs typeface="Carlito"/>
              </a:rPr>
              <a:t>landing, </a:t>
            </a:r>
            <a:r>
              <a:rPr lang="en-IN" sz="1800" spc="-20" dirty="0">
                <a:solidFill>
                  <a:srgbClr val="404040"/>
                </a:solidFill>
                <a:latin typeface="Carlito"/>
                <a:cs typeface="Carlito"/>
              </a:rPr>
              <a:t>Date,</a:t>
            </a:r>
            <a:r>
              <a:rPr lang="en-IN" sz="1800" spc="40" dirty="0">
                <a:solidFill>
                  <a:srgbClr val="404040"/>
                </a:solidFill>
                <a:latin typeface="Carlito"/>
                <a:cs typeface="Carlito"/>
              </a:rPr>
              <a:t> </a:t>
            </a:r>
            <a:r>
              <a:rPr lang="en-IN" sz="1800" spc="-5" dirty="0">
                <a:solidFill>
                  <a:srgbClr val="404040"/>
                </a:solidFill>
                <a:latin typeface="Carlito"/>
                <a:cs typeface="Carlito"/>
              </a:rPr>
              <a:t>Time</a:t>
            </a:r>
            <a:endParaRPr lang="en-IN" sz="1800" dirty="0">
              <a:latin typeface="Carlito"/>
              <a:cs typeface="Carlito"/>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a:t>
            </a:r>
            <a:r>
              <a:rPr lang="en-IN" sz="2400" u="sng" spc="-10" dirty="0">
                <a:solidFill>
                  <a:schemeClr val="bg1"/>
                </a:solidFill>
                <a:uFill>
                  <a:solidFill>
                    <a:srgbClr val="2996E1"/>
                  </a:solidFill>
                </a:uFill>
                <a:latin typeface="Carlito"/>
                <a:cs typeface="Carlito"/>
                <a:hlinkClick r:id="rId3"/>
              </a:rPr>
              <a:t>https://github.com/sonavishal96/IBM_Data_Science_Capstone/blob/main/Data%20Collection%20Api%20.ipynb</a:t>
            </a:r>
            <a:endParaRPr lang="en-IN" sz="2400" u="sng" spc="-10" dirty="0">
              <a:solidFill>
                <a:schemeClr val="bg1"/>
              </a:solidFill>
              <a:uFill>
                <a:solidFill>
                  <a:srgbClr val="2996E1"/>
                </a:solidFill>
              </a:uFill>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p:cNvSpPr/>
          <p:nvPr/>
        </p:nvSpPr>
        <p:spPr>
          <a:xfrm>
            <a:off x="5741418" y="2010155"/>
            <a:ext cx="237744" cy="1389888"/>
          </a:xfrm>
          <a:prstGeom prst="rect">
            <a:avLst/>
          </a:prstGeom>
          <a:blipFill>
            <a:blip r:embed="rId4" cstate="print"/>
            <a:stretch>
              <a:fillRect/>
            </a:stretch>
          </a:blipFill>
        </p:spPr>
        <p:txBody>
          <a:bodyPr wrap="square" lIns="0" tIns="0" rIns="0" bIns="0" rtlCol="0"/>
          <a:lstStyle/>
          <a:p>
            <a:endParaRPr/>
          </a:p>
        </p:txBody>
      </p:sp>
      <p:grpSp>
        <p:nvGrpSpPr>
          <p:cNvPr id="8" name="object 7"/>
          <p:cNvGrpSpPr/>
          <p:nvPr/>
        </p:nvGrpSpPr>
        <p:grpSpPr>
          <a:xfrm>
            <a:off x="5461001" y="1734312"/>
            <a:ext cx="1851660" cy="1607820"/>
            <a:chOff x="4782311" y="1478280"/>
            <a:chExt cx="1851660" cy="1607820"/>
          </a:xfrm>
        </p:grpSpPr>
        <p:sp>
          <p:nvSpPr>
            <p:cNvPr id="9" name="object 8"/>
            <p:cNvSpPr/>
            <p:nvPr/>
          </p:nvSpPr>
          <p:spPr>
            <a:xfrm>
              <a:off x="5084063" y="1766316"/>
              <a:ext cx="158496" cy="1319784"/>
            </a:xfrm>
            <a:prstGeom prst="rect">
              <a:avLst/>
            </a:prstGeom>
            <a:blipFill>
              <a:blip r:embed="rId5" cstate="print"/>
              <a:stretch>
                <a:fillRect/>
              </a:stretch>
            </a:blipFill>
          </p:spPr>
          <p:txBody>
            <a:bodyPr wrap="square" lIns="0" tIns="0" rIns="0" bIns="0" rtlCol="0"/>
            <a:lstStyle/>
            <a:p>
              <a:endParaRPr/>
            </a:p>
          </p:txBody>
        </p:sp>
        <p:sp>
          <p:nvSpPr>
            <p:cNvPr id="10" name="object 9"/>
            <p:cNvSpPr/>
            <p:nvPr/>
          </p:nvSpPr>
          <p:spPr>
            <a:xfrm>
              <a:off x="4782311" y="1478280"/>
              <a:ext cx="1851660" cy="1143000"/>
            </a:xfrm>
            <a:prstGeom prst="rect">
              <a:avLst/>
            </a:prstGeom>
            <a:blipFill>
              <a:blip r:embed="rId6" cstate="print"/>
              <a:stretch>
                <a:fillRect/>
              </a:stretch>
            </a:blipFill>
          </p:spPr>
          <p:txBody>
            <a:bodyPr wrap="square" lIns="0" tIns="0" rIns="0" bIns="0" rtlCol="0"/>
            <a:lstStyle/>
            <a:p>
              <a:endParaRPr/>
            </a:p>
          </p:txBody>
        </p:sp>
        <p:sp>
          <p:nvSpPr>
            <p:cNvPr id="11" name="object 10"/>
            <p:cNvSpPr/>
            <p:nvPr/>
          </p:nvSpPr>
          <p:spPr>
            <a:xfrm>
              <a:off x="4888991" y="1719072"/>
              <a:ext cx="1677923" cy="696467"/>
            </a:xfrm>
            <a:prstGeom prst="rect">
              <a:avLst/>
            </a:prstGeom>
            <a:blipFill>
              <a:blip r:embed="rId7" cstate="print"/>
              <a:stretch>
                <a:fillRect/>
              </a:stretch>
            </a:blipFill>
          </p:spPr>
          <p:txBody>
            <a:bodyPr wrap="square" lIns="0" tIns="0" rIns="0" bIns="0" rtlCol="0"/>
            <a:lstStyle/>
            <a:p>
              <a:endParaRPr/>
            </a:p>
          </p:txBody>
        </p:sp>
        <p:sp>
          <p:nvSpPr>
            <p:cNvPr id="12" name="object 11"/>
            <p:cNvSpPr/>
            <p:nvPr/>
          </p:nvSpPr>
          <p:spPr>
            <a:xfrm>
              <a:off x="4803647" y="1499616"/>
              <a:ext cx="1772411" cy="1063752"/>
            </a:xfrm>
            <a:prstGeom prst="rect">
              <a:avLst/>
            </a:prstGeom>
            <a:blipFill>
              <a:blip r:embed="rId8" cstate="print"/>
              <a:stretch>
                <a:fillRect/>
              </a:stretch>
            </a:blipFill>
          </p:spPr>
          <p:txBody>
            <a:bodyPr wrap="square" lIns="0" tIns="0" rIns="0" bIns="0" rtlCol="0"/>
            <a:lstStyle/>
            <a:p>
              <a:endParaRPr/>
            </a:p>
          </p:txBody>
        </p:sp>
      </p:grpSp>
      <p:sp>
        <p:nvSpPr>
          <p:cNvPr id="13" name="object 12"/>
          <p:cNvSpPr txBox="1"/>
          <p:nvPr/>
        </p:nvSpPr>
        <p:spPr>
          <a:xfrm>
            <a:off x="5694555" y="2022093"/>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4" name="object 13"/>
          <p:cNvGrpSpPr/>
          <p:nvPr/>
        </p:nvGrpSpPr>
        <p:grpSpPr>
          <a:xfrm>
            <a:off x="5461001" y="3063239"/>
            <a:ext cx="1851660" cy="1666239"/>
            <a:chOff x="4782311" y="2807207"/>
            <a:chExt cx="1851660" cy="1666239"/>
          </a:xfrm>
        </p:grpSpPr>
        <p:sp>
          <p:nvSpPr>
            <p:cNvPr id="15" name="object 14"/>
            <p:cNvSpPr/>
            <p:nvPr/>
          </p:nvSpPr>
          <p:spPr>
            <a:xfrm>
              <a:off x="5062727" y="3073907"/>
              <a:ext cx="237744" cy="1399032"/>
            </a:xfrm>
            <a:prstGeom prst="rect">
              <a:avLst/>
            </a:prstGeom>
            <a:blipFill>
              <a:blip r:embed="rId9" cstate="print"/>
              <a:stretch>
                <a:fillRect/>
              </a:stretch>
            </a:blipFill>
          </p:spPr>
          <p:txBody>
            <a:bodyPr wrap="square" lIns="0" tIns="0" rIns="0" bIns="0" rtlCol="0"/>
            <a:lstStyle/>
            <a:p>
              <a:endParaRPr/>
            </a:p>
          </p:txBody>
        </p:sp>
        <p:sp>
          <p:nvSpPr>
            <p:cNvPr id="16" name="object 15"/>
            <p:cNvSpPr/>
            <p:nvPr/>
          </p:nvSpPr>
          <p:spPr>
            <a:xfrm>
              <a:off x="5084063" y="3095243"/>
              <a:ext cx="158496" cy="1319784"/>
            </a:xfrm>
            <a:prstGeom prst="rect">
              <a:avLst/>
            </a:prstGeom>
            <a:blipFill>
              <a:blip r:embed="rId5" cstate="print"/>
              <a:stretch>
                <a:fillRect/>
              </a:stretch>
            </a:blipFill>
          </p:spPr>
          <p:txBody>
            <a:bodyPr wrap="square" lIns="0" tIns="0" rIns="0" bIns="0" rtlCol="0"/>
            <a:lstStyle/>
            <a:p>
              <a:endParaRPr/>
            </a:p>
          </p:txBody>
        </p:sp>
        <p:sp>
          <p:nvSpPr>
            <p:cNvPr id="17" name="object 16"/>
            <p:cNvSpPr/>
            <p:nvPr/>
          </p:nvSpPr>
          <p:spPr>
            <a:xfrm>
              <a:off x="4782311" y="2807207"/>
              <a:ext cx="1851660" cy="1143000"/>
            </a:xfrm>
            <a:prstGeom prst="rect">
              <a:avLst/>
            </a:prstGeom>
            <a:blipFill>
              <a:blip r:embed="rId6" cstate="print"/>
              <a:stretch>
                <a:fillRect/>
              </a:stretch>
            </a:blipFill>
          </p:spPr>
          <p:txBody>
            <a:bodyPr wrap="square" lIns="0" tIns="0" rIns="0" bIns="0" rtlCol="0"/>
            <a:lstStyle/>
            <a:p>
              <a:endParaRPr/>
            </a:p>
          </p:txBody>
        </p:sp>
        <p:sp>
          <p:nvSpPr>
            <p:cNvPr id="18" name="object 17"/>
            <p:cNvSpPr/>
            <p:nvPr/>
          </p:nvSpPr>
          <p:spPr>
            <a:xfrm>
              <a:off x="4888991" y="2839211"/>
              <a:ext cx="1677923" cy="1115568"/>
            </a:xfrm>
            <a:prstGeom prst="rect">
              <a:avLst/>
            </a:prstGeom>
            <a:blipFill>
              <a:blip r:embed="rId10" cstate="print"/>
              <a:stretch>
                <a:fillRect/>
              </a:stretch>
            </a:blipFill>
          </p:spPr>
          <p:txBody>
            <a:bodyPr wrap="square" lIns="0" tIns="0" rIns="0" bIns="0" rtlCol="0"/>
            <a:lstStyle/>
            <a:p>
              <a:endParaRPr/>
            </a:p>
          </p:txBody>
        </p:sp>
        <p:sp>
          <p:nvSpPr>
            <p:cNvPr id="19" name="object 18"/>
            <p:cNvSpPr/>
            <p:nvPr/>
          </p:nvSpPr>
          <p:spPr>
            <a:xfrm>
              <a:off x="4803647" y="2828543"/>
              <a:ext cx="1772411" cy="1063752"/>
            </a:xfrm>
            <a:prstGeom prst="rect">
              <a:avLst/>
            </a:prstGeom>
            <a:blipFill>
              <a:blip r:embed="rId8" cstate="print"/>
              <a:stretch>
                <a:fillRect/>
              </a:stretch>
            </a:blipFill>
          </p:spPr>
          <p:txBody>
            <a:bodyPr wrap="square" lIns="0" tIns="0" rIns="0" bIns="0" rtlCol="0"/>
            <a:lstStyle/>
            <a:p>
              <a:endParaRPr/>
            </a:p>
          </p:txBody>
        </p:sp>
      </p:grpSp>
      <p:sp>
        <p:nvSpPr>
          <p:cNvPr id="20" name="object 19"/>
          <p:cNvSpPr txBox="1"/>
          <p:nvPr/>
        </p:nvSpPr>
        <p:spPr>
          <a:xfrm>
            <a:off x="5694555" y="3142615"/>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21" name="object 20"/>
          <p:cNvGrpSpPr/>
          <p:nvPr/>
        </p:nvGrpSpPr>
        <p:grpSpPr>
          <a:xfrm>
            <a:off x="5461001" y="4393691"/>
            <a:ext cx="2790825" cy="1141730"/>
            <a:chOff x="4782311" y="4137659"/>
            <a:chExt cx="2790825" cy="1141730"/>
          </a:xfrm>
        </p:grpSpPr>
        <p:sp>
          <p:nvSpPr>
            <p:cNvPr id="22" name="object 21"/>
            <p:cNvSpPr/>
            <p:nvPr/>
          </p:nvSpPr>
          <p:spPr>
            <a:xfrm>
              <a:off x="5146547" y="4319015"/>
              <a:ext cx="2426207" cy="239268"/>
            </a:xfrm>
            <a:prstGeom prst="rect">
              <a:avLst/>
            </a:prstGeom>
            <a:blipFill>
              <a:blip r:embed="rId11" cstate="print"/>
              <a:stretch>
                <a:fillRect/>
              </a:stretch>
            </a:blipFill>
          </p:spPr>
          <p:txBody>
            <a:bodyPr wrap="square" lIns="0" tIns="0" rIns="0" bIns="0" rtlCol="0"/>
            <a:lstStyle/>
            <a:p>
              <a:endParaRPr/>
            </a:p>
          </p:txBody>
        </p:sp>
        <p:sp>
          <p:nvSpPr>
            <p:cNvPr id="23" name="object 22"/>
            <p:cNvSpPr/>
            <p:nvPr/>
          </p:nvSpPr>
          <p:spPr>
            <a:xfrm>
              <a:off x="5167883" y="4340351"/>
              <a:ext cx="2346960" cy="160019"/>
            </a:xfrm>
            <a:prstGeom prst="rect">
              <a:avLst/>
            </a:prstGeom>
            <a:blipFill>
              <a:blip r:embed="rId12" cstate="print"/>
              <a:stretch>
                <a:fillRect/>
              </a:stretch>
            </a:blipFill>
          </p:spPr>
          <p:txBody>
            <a:bodyPr wrap="square" lIns="0" tIns="0" rIns="0" bIns="0" rtlCol="0"/>
            <a:lstStyle/>
            <a:p>
              <a:endParaRPr/>
            </a:p>
          </p:txBody>
        </p:sp>
        <p:sp>
          <p:nvSpPr>
            <p:cNvPr id="24" name="object 23"/>
            <p:cNvSpPr/>
            <p:nvPr/>
          </p:nvSpPr>
          <p:spPr>
            <a:xfrm>
              <a:off x="4782311" y="4137659"/>
              <a:ext cx="1851660" cy="1141476"/>
            </a:xfrm>
            <a:prstGeom prst="rect">
              <a:avLst/>
            </a:prstGeom>
            <a:blipFill>
              <a:blip r:embed="rId13" cstate="print"/>
              <a:stretch>
                <a:fillRect/>
              </a:stretch>
            </a:blipFill>
          </p:spPr>
          <p:txBody>
            <a:bodyPr wrap="square" lIns="0" tIns="0" rIns="0" bIns="0" rtlCol="0"/>
            <a:lstStyle/>
            <a:p>
              <a:endParaRPr/>
            </a:p>
          </p:txBody>
        </p:sp>
        <p:sp>
          <p:nvSpPr>
            <p:cNvPr id="25" name="object 24"/>
            <p:cNvSpPr/>
            <p:nvPr/>
          </p:nvSpPr>
          <p:spPr>
            <a:xfrm>
              <a:off x="4850891" y="4273295"/>
              <a:ext cx="1755648" cy="905256"/>
            </a:xfrm>
            <a:prstGeom prst="rect">
              <a:avLst/>
            </a:prstGeom>
            <a:blipFill>
              <a:blip r:embed="rId14" cstate="print"/>
              <a:stretch>
                <a:fillRect/>
              </a:stretch>
            </a:blipFill>
          </p:spPr>
          <p:txBody>
            <a:bodyPr wrap="square" lIns="0" tIns="0" rIns="0" bIns="0" rtlCol="0"/>
            <a:lstStyle/>
            <a:p>
              <a:endParaRPr/>
            </a:p>
          </p:txBody>
        </p:sp>
        <p:sp>
          <p:nvSpPr>
            <p:cNvPr id="26" name="object 25"/>
            <p:cNvSpPr/>
            <p:nvPr/>
          </p:nvSpPr>
          <p:spPr>
            <a:xfrm>
              <a:off x="4803647" y="4158995"/>
              <a:ext cx="1772411" cy="1062227"/>
            </a:xfrm>
            <a:prstGeom prst="rect">
              <a:avLst/>
            </a:prstGeom>
            <a:blipFill>
              <a:blip r:embed="rId15" cstate="print"/>
              <a:stretch>
                <a:fillRect/>
              </a:stretch>
            </a:blipFill>
          </p:spPr>
          <p:txBody>
            <a:bodyPr wrap="square" lIns="0" tIns="0" rIns="0" bIns="0" rtlCol="0"/>
            <a:lstStyle/>
            <a:p>
              <a:endParaRPr/>
            </a:p>
          </p:txBody>
        </p:sp>
      </p:grpSp>
      <p:sp>
        <p:nvSpPr>
          <p:cNvPr id="27" name="object 26"/>
          <p:cNvSpPr txBox="1"/>
          <p:nvPr/>
        </p:nvSpPr>
        <p:spPr>
          <a:xfrm>
            <a:off x="5656455" y="4576952"/>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8" name="object 27"/>
          <p:cNvGrpSpPr/>
          <p:nvPr/>
        </p:nvGrpSpPr>
        <p:grpSpPr>
          <a:xfrm>
            <a:off x="7818630" y="3329939"/>
            <a:ext cx="1859280" cy="2205355"/>
            <a:chOff x="7139940" y="3073907"/>
            <a:chExt cx="1859280" cy="2205355"/>
          </a:xfrm>
        </p:grpSpPr>
        <p:sp>
          <p:nvSpPr>
            <p:cNvPr id="29" name="object 28"/>
            <p:cNvSpPr/>
            <p:nvPr/>
          </p:nvSpPr>
          <p:spPr>
            <a:xfrm>
              <a:off x="7418832" y="3073907"/>
              <a:ext cx="239268" cy="1399032"/>
            </a:xfrm>
            <a:prstGeom prst="rect">
              <a:avLst/>
            </a:prstGeom>
            <a:blipFill>
              <a:blip r:embed="rId16" cstate="print"/>
              <a:stretch>
                <a:fillRect/>
              </a:stretch>
            </a:blipFill>
          </p:spPr>
          <p:txBody>
            <a:bodyPr wrap="square" lIns="0" tIns="0" rIns="0" bIns="0" rtlCol="0"/>
            <a:lstStyle/>
            <a:p>
              <a:endParaRPr/>
            </a:p>
          </p:txBody>
        </p:sp>
        <p:sp>
          <p:nvSpPr>
            <p:cNvPr id="30" name="object 29"/>
            <p:cNvSpPr/>
            <p:nvPr/>
          </p:nvSpPr>
          <p:spPr>
            <a:xfrm>
              <a:off x="7440168" y="3095243"/>
              <a:ext cx="160020" cy="1319784"/>
            </a:xfrm>
            <a:prstGeom prst="rect">
              <a:avLst/>
            </a:prstGeom>
            <a:blipFill>
              <a:blip r:embed="rId17" cstate="print"/>
              <a:stretch>
                <a:fillRect/>
              </a:stretch>
            </a:blipFill>
          </p:spPr>
          <p:txBody>
            <a:bodyPr wrap="square" lIns="0" tIns="0" rIns="0" bIns="0" rtlCol="0"/>
            <a:lstStyle/>
            <a:p>
              <a:endParaRPr/>
            </a:p>
          </p:txBody>
        </p:sp>
        <p:sp>
          <p:nvSpPr>
            <p:cNvPr id="31" name="object 30"/>
            <p:cNvSpPr/>
            <p:nvPr/>
          </p:nvSpPr>
          <p:spPr>
            <a:xfrm>
              <a:off x="7139940" y="4137659"/>
              <a:ext cx="1851659" cy="1141476"/>
            </a:xfrm>
            <a:prstGeom prst="rect">
              <a:avLst/>
            </a:prstGeom>
            <a:blipFill>
              <a:blip r:embed="rId13" cstate="print"/>
              <a:stretch>
                <a:fillRect/>
              </a:stretch>
            </a:blipFill>
          </p:spPr>
          <p:txBody>
            <a:bodyPr wrap="square" lIns="0" tIns="0" rIns="0" bIns="0" rtlCol="0"/>
            <a:lstStyle/>
            <a:p>
              <a:endParaRPr/>
            </a:p>
          </p:txBody>
        </p:sp>
        <p:sp>
          <p:nvSpPr>
            <p:cNvPr id="32" name="object 31"/>
            <p:cNvSpPr/>
            <p:nvPr/>
          </p:nvSpPr>
          <p:spPr>
            <a:xfrm>
              <a:off x="7173468" y="4378451"/>
              <a:ext cx="1825752" cy="694944"/>
            </a:xfrm>
            <a:prstGeom prst="rect">
              <a:avLst/>
            </a:prstGeom>
            <a:blipFill>
              <a:blip r:embed="rId18" cstate="print"/>
              <a:stretch>
                <a:fillRect/>
              </a:stretch>
            </a:blipFill>
          </p:spPr>
          <p:txBody>
            <a:bodyPr wrap="square" lIns="0" tIns="0" rIns="0" bIns="0" rtlCol="0"/>
            <a:lstStyle/>
            <a:p>
              <a:endParaRPr/>
            </a:p>
          </p:txBody>
        </p:sp>
        <p:sp>
          <p:nvSpPr>
            <p:cNvPr id="33" name="object 32"/>
            <p:cNvSpPr/>
            <p:nvPr/>
          </p:nvSpPr>
          <p:spPr>
            <a:xfrm>
              <a:off x="7161276" y="4158995"/>
              <a:ext cx="1772412" cy="1062227"/>
            </a:xfrm>
            <a:prstGeom prst="rect">
              <a:avLst/>
            </a:prstGeom>
            <a:blipFill>
              <a:blip r:embed="rId15" cstate="print"/>
              <a:stretch>
                <a:fillRect/>
              </a:stretch>
            </a:blipFill>
          </p:spPr>
          <p:txBody>
            <a:bodyPr wrap="square" lIns="0" tIns="0" rIns="0" bIns="0" rtlCol="0"/>
            <a:lstStyle/>
            <a:p>
              <a:endParaRPr/>
            </a:p>
          </p:txBody>
        </p:sp>
      </p:grpSp>
      <p:sp>
        <p:nvSpPr>
          <p:cNvPr id="34" name="object 33"/>
          <p:cNvSpPr txBox="1"/>
          <p:nvPr/>
        </p:nvSpPr>
        <p:spPr>
          <a:xfrm>
            <a:off x="7979411" y="4681474"/>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5" name="object 34"/>
          <p:cNvGrpSpPr/>
          <p:nvPr/>
        </p:nvGrpSpPr>
        <p:grpSpPr>
          <a:xfrm>
            <a:off x="7818630" y="2001011"/>
            <a:ext cx="1868805" cy="2205355"/>
            <a:chOff x="7139940" y="1744979"/>
            <a:chExt cx="1868805" cy="2205355"/>
          </a:xfrm>
        </p:grpSpPr>
        <p:sp>
          <p:nvSpPr>
            <p:cNvPr id="36" name="object 35"/>
            <p:cNvSpPr/>
            <p:nvPr/>
          </p:nvSpPr>
          <p:spPr>
            <a:xfrm>
              <a:off x="7418832" y="1744979"/>
              <a:ext cx="239268" cy="1399032"/>
            </a:xfrm>
            <a:prstGeom prst="rect">
              <a:avLst/>
            </a:prstGeom>
            <a:blipFill>
              <a:blip r:embed="rId16" cstate="print"/>
              <a:stretch>
                <a:fillRect/>
              </a:stretch>
            </a:blipFill>
          </p:spPr>
          <p:txBody>
            <a:bodyPr wrap="square" lIns="0" tIns="0" rIns="0" bIns="0" rtlCol="0"/>
            <a:lstStyle/>
            <a:p>
              <a:endParaRPr/>
            </a:p>
          </p:txBody>
        </p:sp>
        <p:sp>
          <p:nvSpPr>
            <p:cNvPr id="37" name="object 36"/>
            <p:cNvSpPr/>
            <p:nvPr/>
          </p:nvSpPr>
          <p:spPr>
            <a:xfrm>
              <a:off x="7440168" y="1766315"/>
              <a:ext cx="160020" cy="1319784"/>
            </a:xfrm>
            <a:prstGeom prst="rect">
              <a:avLst/>
            </a:prstGeom>
            <a:blipFill>
              <a:blip r:embed="rId17" cstate="print"/>
              <a:stretch>
                <a:fillRect/>
              </a:stretch>
            </a:blipFill>
          </p:spPr>
          <p:txBody>
            <a:bodyPr wrap="square" lIns="0" tIns="0" rIns="0" bIns="0" rtlCol="0"/>
            <a:lstStyle/>
            <a:p>
              <a:endParaRPr/>
            </a:p>
          </p:txBody>
        </p:sp>
        <p:sp>
          <p:nvSpPr>
            <p:cNvPr id="38" name="object 37"/>
            <p:cNvSpPr/>
            <p:nvPr/>
          </p:nvSpPr>
          <p:spPr>
            <a:xfrm>
              <a:off x="7139940" y="2807207"/>
              <a:ext cx="1851659" cy="1143000"/>
            </a:xfrm>
            <a:prstGeom prst="rect">
              <a:avLst/>
            </a:prstGeom>
            <a:blipFill>
              <a:blip r:embed="rId6" cstate="print"/>
              <a:stretch>
                <a:fillRect/>
              </a:stretch>
            </a:blipFill>
          </p:spPr>
          <p:txBody>
            <a:bodyPr wrap="square" lIns="0" tIns="0" rIns="0" bIns="0" rtlCol="0"/>
            <a:lstStyle/>
            <a:p>
              <a:endParaRPr/>
            </a:p>
          </p:txBody>
        </p:sp>
        <p:sp>
          <p:nvSpPr>
            <p:cNvPr id="39" name="object 38"/>
            <p:cNvSpPr/>
            <p:nvPr/>
          </p:nvSpPr>
          <p:spPr>
            <a:xfrm>
              <a:off x="7164324" y="3047999"/>
              <a:ext cx="1844039" cy="696468"/>
            </a:xfrm>
            <a:prstGeom prst="rect">
              <a:avLst/>
            </a:prstGeom>
            <a:blipFill>
              <a:blip r:embed="rId19" cstate="print"/>
              <a:stretch>
                <a:fillRect/>
              </a:stretch>
            </a:blipFill>
          </p:spPr>
          <p:txBody>
            <a:bodyPr wrap="square" lIns="0" tIns="0" rIns="0" bIns="0" rtlCol="0"/>
            <a:lstStyle/>
            <a:p>
              <a:endParaRPr/>
            </a:p>
          </p:txBody>
        </p:sp>
        <p:sp>
          <p:nvSpPr>
            <p:cNvPr id="40" name="object 39"/>
            <p:cNvSpPr/>
            <p:nvPr/>
          </p:nvSpPr>
          <p:spPr>
            <a:xfrm>
              <a:off x="7161276" y="2828543"/>
              <a:ext cx="1772412" cy="1063752"/>
            </a:xfrm>
            <a:prstGeom prst="rect">
              <a:avLst/>
            </a:prstGeom>
            <a:blipFill>
              <a:blip r:embed="rId8" cstate="print"/>
              <a:stretch>
                <a:fillRect/>
              </a:stretch>
            </a:blipFill>
          </p:spPr>
          <p:txBody>
            <a:bodyPr wrap="square" lIns="0" tIns="0" rIns="0" bIns="0" rtlCol="0"/>
            <a:lstStyle/>
            <a:p>
              <a:endParaRPr/>
            </a:p>
          </p:txBody>
        </p:sp>
      </p:grpSp>
      <p:sp>
        <p:nvSpPr>
          <p:cNvPr id="41" name="object 40"/>
          <p:cNvSpPr txBox="1"/>
          <p:nvPr/>
        </p:nvSpPr>
        <p:spPr>
          <a:xfrm>
            <a:off x="7970268" y="3352037"/>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2" name="object 41"/>
          <p:cNvGrpSpPr/>
          <p:nvPr/>
        </p:nvGrpSpPr>
        <p:grpSpPr>
          <a:xfrm>
            <a:off x="7818630" y="1734312"/>
            <a:ext cx="2790825" cy="1143000"/>
            <a:chOff x="7139940" y="1478280"/>
            <a:chExt cx="2790825" cy="1143000"/>
          </a:xfrm>
        </p:grpSpPr>
        <p:sp>
          <p:nvSpPr>
            <p:cNvPr id="43" name="object 42"/>
            <p:cNvSpPr/>
            <p:nvPr/>
          </p:nvSpPr>
          <p:spPr>
            <a:xfrm>
              <a:off x="7504176" y="1661160"/>
              <a:ext cx="2426207" cy="237744"/>
            </a:xfrm>
            <a:prstGeom prst="rect">
              <a:avLst/>
            </a:prstGeom>
            <a:blipFill>
              <a:blip r:embed="rId20" cstate="print"/>
              <a:stretch>
                <a:fillRect/>
              </a:stretch>
            </a:blipFill>
          </p:spPr>
          <p:txBody>
            <a:bodyPr wrap="square" lIns="0" tIns="0" rIns="0" bIns="0" rtlCol="0"/>
            <a:lstStyle/>
            <a:p>
              <a:endParaRPr/>
            </a:p>
          </p:txBody>
        </p:sp>
        <p:sp>
          <p:nvSpPr>
            <p:cNvPr id="44" name="object 43"/>
            <p:cNvSpPr/>
            <p:nvPr/>
          </p:nvSpPr>
          <p:spPr>
            <a:xfrm>
              <a:off x="7525512" y="1682496"/>
              <a:ext cx="2346959" cy="158496"/>
            </a:xfrm>
            <a:prstGeom prst="rect">
              <a:avLst/>
            </a:prstGeom>
            <a:blipFill>
              <a:blip r:embed="rId21" cstate="print"/>
              <a:stretch>
                <a:fillRect/>
              </a:stretch>
            </a:blipFill>
          </p:spPr>
          <p:txBody>
            <a:bodyPr wrap="square" lIns="0" tIns="0" rIns="0" bIns="0" rtlCol="0"/>
            <a:lstStyle/>
            <a:p>
              <a:endParaRPr/>
            </a:p>
          </p:txBody>
        </p:sp>
        <p:sp>
          <p:nvSpPr>
            <p:cNvPr id="45" name="object 44"/>
            <p:cNvSpPr/>
            <p:nvPr/>
          </p:nvSpPr>
          <p:spPr>
            <a:xfrm>
              <a:off x="7139940"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46" name="object 45"/>
            <p:cNvSpPr/>
            <p:nvPr/>
          </p:nvSpPr>
          <p:spPr>
            <a:xfrm>
              <a:off x="7226808" y="1615440"/>
              <a:ext cx="1717548" cy="903731"/>
            </a:xfrm>
            <a:prstGeom prst="rect">
              <a:avLst/>
            </a:prstGeom>
            <a:blipFill>
              <a:blip r:embed="rId22" cstate="print"/>
              <a:stretch>
                <a:fillRect/>
              </a:stretch>
            </a:blipFill>
          </p:spPr>
          <p:txBody>
            <a:bodyPr wrap="square" lIns="0" tIns="0" rIns="0" bIns="0" rtlCol="0"/>
            <a:lstStyle/>
            <a:p>
              <a:endParaRPr/>
            </a:p>
          </p:txBody>
        </p:sp>
        <p:sp>
          <p:nvSpPr>
            <p:cNvPr id="47" name="object 46"/>
            <p:cNvSpPr/>
            <p:nvPr/>
          </p:nvSpPr>
          <p:spPr>
            <a:xfrm>
              <a:off x="7161276" y="1499616"/>
              <a:ext cx="1772412" cy="1063752"/>
            </a:xfrm>
            <a:prstGeom prst="rect">
              <a:avLst/>
            </a:prstGeom>
            <a:blipFill>
              <a:blip r:embed="rId8" cstate="print"/>
              <a:stretch>
                <a:fillRect/>
              </a:stretch>
            </a:blipFill>
          </p:spPr>
          <p:txBody>
            <a:bodyPr wrap="square" lIns="0" tIns="0" rIns="0" bIns="0" rtlCol="0"/>
            <a:lstStyle/>
            <a:p>
              <a:endParaRPr/>
            </a:p>
          </p:txBody>
        </p:sp>
      </p:grpSp>
      <p:sp>
        <p:nvSpPr>
          <p:cNvPr id="48" name="object 47"/>
          <p:cNvSpPr txBox="1">
            <a:spLocks/>
          </p:cNvSpPr>
          <p:nvPr/>
        </p:nvSpPr>
        <p:spPr>
          <a:xfrm>
            <a:off x="8032751" y="1916937"/>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IN" sz="1500" spc="-5" smtClean="0">
                <a:solidFill>
                  <a:srgbClr val="FFFFFF"/>
                </a:solidFill>
                <a:latin typeface="Carlito"/>
                <a:cs typeface="Carlito"/>
              </a:rPr>
              <a:t>Filter </a:t>
            </a:r>
            <a:r>
              <a:rPr lang="en-IN" sz="1500" spc="-10" smtClean="0">
                <a:solidFill>
                  <a:srgbClr val="FFFFFF"/>
                </a:solidFill>
                <a:latin typeface="Carlito"/>
                <a:cs typeface="Carlito"/>
              </a:rPr>
              <a:t>data to</a:t>
            </a:r>
            <a:r>
              <a:rPr lang="en-IN" sz="1500" spc="-204" smtClean="0">
                <a:solidFill>
                  <a:srgbClr val="FFFFFF"/>
                </a:solidFill>
                <a:latin typeface="Carlito"/>
                <a:cs typeface="Carlito"/>
              </a:rPr>
              <a:t> </a:t>
            </a:r>
            <a:r>
              <a:rPr lang="en-IN" sz="1500" spc="-5" smtClean="0">
                <a:solidFill>
                  <a:srgbClr val="FFFFFF"/>
                </a:solidFill>
                <a:latin typeface="Carlito"/>
                <a:cs typeface="Carlito"/>
              </a:rPr>
              <a:t>only  </a:t>
            </a:r>
            <a:r>
              <a:rPr lang="en-IN" sz="1500" smtClean="0">
                <a:solidFill>
                  <a:srgbClr val="FFFFFF"/>
                </a:solidFill>
                <a:latin typeface="Carlito"/>
                <a:cs typeface="Carlito"/>
              </a:rPr>
              <a:t>include </a:t>
            </a:r>
            <a:r>
              <a:rPr lang="en-IN" sz="1500" spc="-20" smtClean="0">
                <a:solidFill>
                  <a:srgbClr val="FFFFFF"/>
                </a:solidFill>
                <a:latin typeface="Carlito"/>
                <a:cs typeface="Carlito"/>
              </a:rPr>
              <a:t>Falcon </a:t>
            </a:r>
            <a:r>
              <a:rPr lang="en-IN" sz="1500" smtClean="0">
                <a:solidFill>
                  <a:srgbClr val="FFFFFF"/>
                </a:solidFill>
                <a:latin typeface="Carlito"/>
                <a:cs typeface="Carlito"/>
              </a:rPr>
              <a:t>9  launches</a:t>
            </a:r>
            <a:endParaRPr lang="en-IN" sz="1500">
              <a:latin typeface="Carlito"/>
              <a:cs typeface="Carlito"/>
            </a:endParaRPr>
          </a:p>
        </p:txBody>
      </p:sp>
      <p:grpSp>
        <p:nvGrpSpPr>
          <p:cNvPr id="49" name="object 48"/>
          <p:cNvGrpSpPr/>
          <p:nvPr/>
        </p:nvGrpSpPr>
        <p:grpSpPr>
          <a:xfrm>
            <a:off x="10174733" y="1734312"/>
            <a:ext cx="1894839" cy="1143000"/>
            <a:chOff x="9496043" y="1478280"/>
            <a:chExt cx="1894839" cy="1143000"/>
          </a:xfrm>
        </p:grpSpPr>
        <p:sp>
          <p:nvSpPr>
            <p:cNvPr id="50" name="object 49"/>
            <p:cNvSpPr/>
            <p:nvPr/>
          </p:nvSpPr>
          <p:spPr>
            <a:xfrm>
              <a:off x="9496043"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51" name="object 50"/>
            <p:cNvSpPr/>
            <p:nvPr/>
          </p:nvSpPr>
          <p:spPr>
            <a:xfrm>
              <a:off x="9497567" y="1615440"/>
              <a:ext cx="1892807" cy="903731"/>
            </a:xfrm>
            <a:prstGeom prst="rect">
              <a:avLst/>
            </a:prstGeom>
            <a:blipFill>
              <a:blip r:embed="rId23" cstate="print"/>
              <a:stretch>
                <a:fillRect/>
              </a:stretch>
            </a:blipFill>
          </p:spPr>
          <p:txBody>
            <a:bodyPr wrap="square" lIns="0" tIns="0" rIns="0" bIns="0" rtlCol="0"/>
            <a:lstStyle/>
            <a:p>
              <a:endParaRPr/>
            </a:p>
          </p:txBody>
        </p:sp>
        <p:sp>
          <p:nvSpPr>
            <p:cNvPr id="52" name="object 51"/>
            <p:cNvSpPr/>
            <p:nvPr/>
          </p:nvSpPr>
          <p:spPr>
            <a:xfrm>
              <a:off x="9517379" y="1499616"/>
              <a:ext cx="1772412" cy="1063752"/>
            </a:xfrm>
            <a:prstGeom prst="rect">
              <a:avLst/>
            </a:prstGeom>
            <a:blipFill>
              <a:blip r:embed="rId24" cstate="print"/>
              <a:stretch>
                <a:fillRect/>
              </a:stretch>
            </a:blipFill>
          </p:spPr>
          <p:txBody>
            <a:bodyPr wrap="square" lIns="0" tIns="0" rIns="0" bIns="0" rtlCol="0"/>
            <a:lstStyle/>
            <a:p>
              <a:endParaRPr/>
            </a:p>
          </p:txBody>
        </p:sp>
      </p:grpSp>
      <p:sp>
        <p:nvSpPr>
          <p:cNvPr id="53" name="object 52"/>
          <p:cNvSpPr txBox="1"/>
          <p:nvPr/>
        </p:nvSpPr>
        <p:spPr>
          <a:xfrm>
            <a:off x="10319006" y="1916937"/>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2414805"/>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marR="5080" indent="0">
              <a:spcBef>
                <a:spcPts val="280"/>
              </a:spcBef>
              <a:buNone/>
            </a:pPr>
            <a:r>
              <a:rPr lang="en-IN" sz="2400" u="sng" spc="-10" dirty="0" smtClean="0">
                <a:solidFill>
                  <a:srgbClr val="2996E1"/>
                </a:solidFill>
                <a:uFill>
                  <a:solidFill>
                    <a:srgbClr val="2996E1"/>
                  </a:solidFill>
                </a:uFill>
                <a:latin typeface="Carlito"/>
                <a:cs typeface="Carlito"/>
                <a:hlinkClick r:id="rId3"/>
              </a:rPr>
              <a:t>https</a:t>
            </a:r>
            <a:r>
              <a:rPr lang="en-IN" sz="2400" u="sng" spc="-10" dirty="0">
                <a:solidFill>
                  <a:srgbClr val="2996E1"/>
                </a:solidFill>
                <a:uFill>
                  <a:solidFill>
                    <a:srgbClr val="2996E1"/>
                  </a:solidFill>
                </a:uFill>
                <a:latin typeface="Carlito"/>
                <a:cs typeface="Carlito"/>
                <a:hlinkClick r:id="rId3"/>
              </a:rPr>
              <a:t>://github.com/sonavishal96/IBM_Data_Science_Capstone/blob/main/Data%20Collection%20with%20Web%20Scraping.ipynb</a:t>
            </a:r>
            <a:endParaRPr lang="en-IN" sz="2400" u="sng" spc="-10" dirty="0">
              <a:solidFill>
                <a:srgbClr val="2996E1"/>
              </a:solidFill>
              <a:uFill>
                <a:solidFill>
                  <a:srgbClr val="2996E1"/>
                </a:solidFill>
              </a:uFill>
              <a:latin typeface="Carlito"/>
              <a:cs typeface="Carlito"/>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object 6"/>
          <p:cNvGrpSpPr/>
          <p:nvPr/>
        </p:nvGrpSpPr>
        <p:grpSpPr>
          <a:xfrm>
            <a:off x="5913374" y="1446847"/>
            <a:ext cx="2621280" cy="2318385"/>
            <a:chOff x="5111496" y="713231"/>
            <a:chExt cx="2621280" cy="2318385"/>
          </a:xfrm>
        </p:grpSpPr>
        <p:sp>
          <p:nvSpPr>
            <p:cNvPr id="8" name="object 7"/>
            <p:cNvSpPr/>
            <p:nvPr/>
          </p:nvSpPr>
          <p:spPr>
            <a:xfrm>
              <a:off x="5506212" y="1098804"/>
              <a:ext cx="304800" cy="1932432"/>
            </a:xfrm>
            <a:prstGeom prst="rect">
              <a:avLst/>
            </a:prstGeom>
            <a:blipFill>
              <a:blip r:embed="rId4" cstate="print"/>
              <a:stretch>
                <a:fillRect/>
              </a:stretch>
            </a:blipFill>
          </p:spPr>
          <p:txBody>
            <a:bodyPr wrap="square" lIns="0" tIns="0" rIns="0" bIns="0" rtlCol="0"/>
            <a:lstStyle/>
            <a:p>
              <a:endParaRPr/>
            </a:p>
          </p:txBody>
        </p:sp>
        <p:sp>
          <p:nvSpPr>
            <p:cNvPr id="9" name="object 8"/>
            <p:cNvSpPr/>
            <p:nvPr/>
          </p:nvSpPr>
          <p:spPr>
            <a:xfrm>
              <a:off x="5527548" y="1110995"/>
              <a:ext cx="225551" cy="1862327"/>
            </a:xfrm>
            <a:prstGeom prst="rect">
              <a:avLst/>
            </a:prstGeom>
            <a:blipFill>
              <a:blip r:embed="rId5" cstate="print"/>
              <a:stretch>
                <a:fillRect/>
              </a:stretch>
            </a:blipFill>
          </p:spPr>
          <p:txBody>
            <a:bodyPr wrap="square" lIns="0" tIns="0" rIns="0" bIns="0" rtlCol="0"/>
            <a:lstStyle/>
            <a:p>
              <a:endParaRPr/>
            </a:p>
          </p:txBody>
        </p:sp>
        <p:sp>
          <p:nvSpPr>
            <p:cNvPr id="10" name="object 9"/>
            <p:cNvSpPr/>
            <p:nvPr/>
          </p:nvSpPr>
          <p:spPr>
            <a:xfrm>
              <a:off x="5111496" y="713231"/>
              <a:ext cx="2580131" cy="1580388"/>
            </a:xfrm>
            <a:prstGeom prst="rect">
              <a:avLst/>
            </a:prstGeom>
            <a:blipFill>
              <a:blip r:embed="rId6" cstate="print"/>
              <a:stretch>
                <a:fillRect/>
              </a:stretch>
            </a:blipFill>
          </p:spPr>
          <p:txBody>
            <a:bodyPr wrap="square" lIns="0" tIns="0" rIns="0" bIns="0" rtlCol="0"/>
            <a:lstStyle/>
            <a:p>
              <a:endParaRPr/>
            </a:p>
          </p:txBody>
        </p:sp>
        <p:sp>
          <p:nvSpPr>
            <p:cNvPr id="12" name="object 10"/>
            <p:cNvSpPr/>
            <p:nvPr/>
          </p:nvSpPr>
          <p:spPr>
            <a:xfrm>
              <a:off x="5134356" y="1037843"/>
              <a:ext cx="2598420" cy="981455"/>
            </a:xfrm>
            <a:prstGeom prst="rect">
              <a:avLst/>
            </a:prstGeom>
            <a:blipFill>
              <a:blip r:embed="rId7" cstate="print"/>
              <a:stretch>
                <a:fillRect/>
              </a:stretch>
            </a:blipFill>
          </p:spPr>
          <p:txBody>
            <a:bodyPr wrap="square" lIns="0" tIns="0" rIns="0" bIns="0" rtlCol="0"/>
            <a:lstStyle/>
            <a:p>
              <a:endParaRPr/>
            </a:p>
          </p:txBody>
        </p:sp>
        <p:sp>
          <p:nvSpPr>
            <p:cNvPr id="13" name="object 11"/>
            <p:cNvSpPr/>
            <p:nvPr/>
          </p:nvSpPr>
          <p:spPr>
            <a:xfrm>
              <a:off x="5132832" y="734567"/>
              <a:ext cx="2500884" cy="1501139"/>
            </a:xfrm>
            <a:prstGeom prst="rect">
              <a:avLst/>
            </a:prstGeom>
            <a:blipFill>
              <a:blip r:embed="rId8" cstate="print"/>
              <a:stretch>
                <a:fillRect/>
              </a:stretch>
            </a:blipFill>
          </p:spPr>
          <p:txBody>
            <a:bodyPr wrap="square" lIns="0" tIns="0" rIns="0" bIns="0" rtlCol="0"/>
            <a:lstStyle/>
            <a:p>
              <a:endParaRPr/>
            </a:p>
          </p:txBody>
        </p:sp>
      </p:grpSp>
      <p:sp>
        <p:nvSpPr>
          <p:cNvPr id="14" name="object 12"/>
          <p:cNvSpPr txBox="1"/>
          <p:nvPr/>
        </p:nvSpPr>
        <p:spPr>
          <a:xfrm>
            <a:off x="6116447" y="1837753"/>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5" name="object 13"/>
          <p:cNvGrpSpPr/>
          <p:nvPr/>
        </p:nvGrpSpPr>
        <p:grpSpPr>
          <a:xfrm>
            <a:off x="5913374" y="3322892"/>
            <a:ext cx="2580640" cy="2318385"/>
            <a:chOff x="5111496" y="2589276"/>
            <a:chExt cx="2580640" cy="2318385"/>
          </a:xfrm>
        </p:grpSpPr>
        <p:sp>
          <p:nvSpPr>
            <p:cNvPr id="16" name="object 14"/>
            <p:cNvSpPr/>
            <p:nvPr/>
          </p:nvSpPr>
          <p:spPr>
            <a:xfrm>
              <a:off x="5506212" y="2965704"/>
              <a:ext cx="304800" cy="1941576"/>
            </a:xfrm>
            <a:prstGeom prst="rect">
              <a:avLst/>
            </a:prstGeom>
            <a:blipFill>
              <a:blip r:embed="rId9" cstate="print"/>
              <a:stretch>
                <a:fillRect/>
              </a:stretch>
            </a:blipFill>
          </p:spPr>
          <p:txBody>
            <a:bodyPr wrap="square" lIns="0" tIns="0" rIns="0" bIns="0" rtlCol="0"/>
            <a:lstStyle/>
            <a:p>
              <a:endParaRPr/>
            </a:p>
          </p:txBody>
        </p:sp>
        <p:sp>
          <p:nvSpPr>
            <p:cNvPr id="17" name="object 15"/>
            <p:cNvSpPr/>
            <p:nvPr/>
          </p:nvSpPr>
          <p:spPr>
            <a:xfrm>
              <a:off x="5527548" y="2987040"/>
              <a:ext cx="225551" cy="1862327"/>
            </a:xfrm>
            <a:prstGeom prst="rect">
              <a:avLst/>
            </a:prstGeom>
            <a:blipFill>
              <a:blip r:embed="rId5" cstate="print"/>
              <a:stretch>
                <a:fillRect/>
              </a:stretch>
            </a:blipFill>
          </p:spPr>
          <p:txBody>
            <a:bodyPr wrap="square" lIns="0" tIns="0" rIns="0" bIns="0" rtlCol="0"/>
            <a:lstStyle/>
            <a:p>
              <a:endParaRPr/>
            </a:p>
          </p:txBody>
        </p:sp>
        <p:sp>
          <p:nvSpPr>
            <p:cNvPr id="18" name="object 16"/>
            <p:cNvSpPr/>
            <p:nvPr/>
          </p:nvSpPr>
          <p:spPr>
            <a:xfrm>
              <a:off x="5111496"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19" name="object 17"/>
            <p:cNvSpPr/>
            <p:nvPr/>
          </p:nvSpPr>
          <p:spPr>
            <a:xfrm>
              <a:off x="5334000" y="2913888"/>
              <a:ext cx="2135124" cy="981456"/>
            </a:xfrm>
            <a:prstGeom prst="rect">
              <a:avLst/>
            </a:prstGeom>
            <a:blipFill>
              <a:blip r:embed="rId10" cstate="print"/>
              <a:stretch>
                <a:fillRect/>
              </a:stretch>
            </a:blipFill>
          </p:spPr>
          <p:txBody>
            <a:bodyPr wrap="square" lIns="0" tIns="0" rIns="0" bIns="0" rtlCol="0"/>
            <a:lstStyle/>
            <a:p>
              <a:endParaRPr/>
            </a:p>
          </p:txBody>
        </p:sp>
        <p:sp>
          <p:nvSpPr>
            <p:cNvPr id="20" name="object 18"/>
            <p:cNvSpPr/>
            <p:nvPr/>
          </p:nvSpPr>
          <p:spPr>
            <a:xfrm>
              <a:off x="5132832" y="2610612"/>
              <a:ext cx="2500884" cy="1501139"/>
            </a:xfrm>
            <a:prstGeom prst="rect">
              <a:avLst/>
            </a:prstGeom>
            <a:blipFill>
              <a:blip r:embed="rId8" cstate="print"/>
              <a:stretch>
                <a:fillRect/>
              </a:stretch>
            </a:blipFill>
          </p:spPr>
          <p:txBody>
            <a:bodyPr wrap="square" lIns="0" tIns="0" rIns="0" bIns="0" rtlCol="0"/>
            <a:lstStyle/>
            <a:p>
              <a:endParaRPr/>
            </a:p>
          </p:txBody>
        </p:sp>
      </p:grpSp>
      <p:sp>
        <p:nvSpPr>
          <p:cNvPr id="21" name="object 19"/>
          <p:cNvSpPr txBox="1"/>
          <p:nvPr/>
        </p:nvSpPr>
        <p:spPr>
          <a:xfrm>
            <a:off x="6316472" y="3714305"/>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2" name="object 20"/>
          <p:cNvGrpSpPr/>
          <p:nvPr/>
        </p:nvGrpSpPr>
        <p:grpSpPr>
          <a:xfrm>
            <a:off x="5913374" y="5198936"/>
            <a:ext cx="3906520" cy="1580515"/>
            <a:chOff x="5111496" y="4465320"/>
            <a:chExt cx="3906520" cy="1580515"/>
          </a:xfrm>
        </p:grpSpPr>
        <p:sp>
          <p:nvSpPr>
            <p:cNvPr id="23" name="object 21"/>
            <p:cNvSpPr/>
            <p:nvPr/>
          </p:nvSpPr>
          <p:spPr>
            <a:xfrm>
              <a:off x="5625084" y="4721352"/>
              <a:ext cx="3392423" cy="304800"/>
            </a:xfrm>
            <a:prstGeom prst="rect">
              <a:avLst/>
            </a:prstGeom>
            <a:blipFill>
              <a:blip r:embed="rId11" cstate="print"/>
              <a:stretch>
                <a:fillRect/>
              </a:stretch>
            </a:blipFill>
          </p:spPr>
          <p:txBody>
            <a:bodyPr wrap="square" lIns="0" tIns="0" rIns="0" bIns="0" rtlCol="0"/>
            <a:lstStyle/>
            <a:p>
              <a:endParaRPr/>
            </a:p>
          </p:txBody>
        </p:sp>
        <p:sp>
          <p:nvSpPr>
            <p:cNvPr id="24" name="object 22"/>
            <p:cNvSpPr/>
            <p:nvPr/>
          </p:nvSpPr>
          <p:spPr>
            <a:xfrm>
              <a:off x="5646420" y="4742688"/>
              <a:ext cx="3313176" cy="225551"/>
            </a:xfrm>
            <a:prstGeom prst="rect">
              <a:avLst/>
            </a:prstGeom>
            <a:blipFill>
              <a:blip r:embed="rId12" cstate="print"/>
              <a:stretch>
                <a:fillRect/>
              </a:stretch>
            </a:blipFill>
          </p:spPr>
          <p:txBody>
            <a:bodyPr wrap="square" lIns="0" tIns="0" rIns="0" bIns="0" rtlCol="0"/>
            <a:lstStyle/>
            <a:p>
              <a:endParaRPr/>
            </a:p>
          </p:txBody>
        </p:sp>
        <p:sp>
          <p:nvSpPr>
            <p:cNvPr id="25" name="object 23"/>
            <p:cNvSpPr/>
            <p:nvPr/>
          </p:nvSpPr>
          <p:spPr>
            <a:xfrm>
              <a:off x="5111496"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26" name="object 24"/>
            <p:cNvSpPr/>
            <p:nvPr/>
          </p:nvSpPr>
          <p:spPr>
            <a:xfrm>
              <a:off x="5289804" y="4789932"/>
              <a:ext cx="2287524" cy="981456"/>
            </a:xfrm>
            <a:prstGeom prst="rect">
              <a:avLst/>
            </a:prstGeom>
            <a:blipFill>
              <a:blip r:embed="rId13" cstate="print"/>
              <a:stretch>
                <a:fillRect/>
              </a:stretch>
            </a:blipFill>
          </p:spPr>
          <p:txBody>
            <a:bodyPr wrap="square" lIns="0" tIns="0" rIns="0" bIns="0" rtlCol="0"/>
            <a:lstStyle/>
            <a:p>
              <a:endParaRPr/>
            </a:p>
          </p:txBody>
        </p:sp>
        <p:sp>
          <p:nvSpPr>
            <p:cNvPr id="27" name="object 25"/>
            <p:cNvSpPr/>
            <p:nvPr/>
          </p:nvSpPr>
          <p:spPr>
            <a:xfrm>
              <a:off x="5132832" y="4486656"/>
              <a:ext cx="2500884" cy="1501140"/>
            </a:xfrm>
            <a:prstGeom prst="rect">
              <a:avLst/>
            </a:prstGeom>
            <a:blipFill>
              <a:blip r:embed="rId8" cstate="print"/>
              <a:stretch>
                <a:fillRect/>
              </a:stretch>
            </a:blipFill>
          </p:spPr>
          <p:txBody>
            <a:bodyPr wrap="square" lIns="0" tIns="0" rIns="0" bIns="0" rtlCol="0"/>
            <a:lstStyle/>
            <a:p>
              <a:endParaRPr/>
            </a:p>
          </p:txBody>
        </p:sp>
      </p:grpSp>
      <p:sp>
        <p:nvSpPr>
          <p:cNvPr id="28" name="object 26"/>
          <p:cNvSpPr txBox="1"/>
          <p:nvPr/>
        </p:nvSpPr>
        <p:spPr>
          <a:xfrm>
            <a:off x="6271894" y="5587937"/>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9" name="object 27"/>
          <p:cNvGrpSpPr/>
          <p:nvPr/>
        </p:nvGrpSpPr>
        <p:grpSpPr>
          <a:xfrm>
            <a:off x="9240266" y="3699320"/>
            <a:ext cx="2580640" cy="3080385"/>
            <a:chOff x="8438388" y="2965704"/>
            <a:chExt cx="2580640" cy="3080385"/>
          </a:xfrm>
        </p:grpSpPr>
        <p:sp>
          <p:nvSpPr>
            <p:cNvPr id="30" name="object 28"/>
            <p:cNvSpPr/>
            <p:nvPr/>
          </p:nvSpPr>
          <p:spPr>
            <a:xfrm>
              <a:off x="8833104" y="2965704"/>
              <a:ext cx="304800" cy="1941576"/>
            </a:xfrm>
            <a:prstGeom prst="rect">
              <a:avLst/>
            </a:prstGeom>
            <a:blipFill>
              <a:blip r:embed="rId14" cstate="print"/>
              <a:stretch>
                <a:fillRect/>
              </a:stretch>
            </a:blipFill>
          </p:spPr>
          <p:txBody>
            <a:bodyPr wrap="square" lIns="0" tIns="0" rIns="0" bIns="0" rtlCol="0"/>
            <a:lstStyle/>
            <a:p>
              <a:endParaRPr/>
            </a:p>
          </p:txBody>
        </p:sp>
        <p:sp>
          <p:nvSpPr>
            <p:cNvPr id="31" name="object 29"/>
            <p:cNvSpPr/>
            <p:nvPr/>
          </p:nvSpPr>
          <p:spPr>
            <a:xfrm>
              <a:off x="8854440" y="2987040"/>
              <a:ext cx="225551" cy="1862327"/>
            </a:xfrm>
            <a:prstGeom prst="rect">
              <a:avLst/>
            </a:prstGeom>
            <a:blipFill>
              <a:blip r:embed="rId15" cstate="print"/>
              <a:stretch>
                <a:fillRect/>
              </a:stretch>
            </a:blipFill>
          </p:spPr>
          <p:txBody>
            <a:bodyPr wrap="square" lIns="0" tIns="0" rIns="0" bIns="0" rtlCol="0"/>
            <a:lstStyle/>
            <a:p>
              <a:endParaRPr/>
            </a:p>
          </p:txBody>
        </p:sp>
        <p:sp>
          <p:nvSpPr>
            <p:cNvPr id="32" name="object 30"/>
            <p:cNvSpPr/>
            <p:nvPr/>
          </p:nvSpPr>
          <p:spPr>
            <a:xfrm>
              <a:off x="8438388"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33" name="object 31"/>
            <p:cNvSpPr/>
            <p:nvPr/>
          </p:nvSpPr>
          <p:spPr>
            <a:xfrm>
              <a:off x="8546592" y="4943855"/>
              <a:ext cx="2363724" cy="673607"/>
            </a:xfrm>
            <a:prstGeom prst="rect">
              <a:avLst/>
            </a:prstGeom>
            <a:blipFill>
              <a:blip r:embed="rId16" cstate="print"/>
              <a:stretch>
                <a:fillRect/>
              </a:stretch>
            </a:blipFill>
          </p:spPr>
          <p:txBody>
            <a:bodyPr wrap="square" lIns="0" tIns="0" rIns="0" bIns="0" rtlCol="0"/>
            <a:lstStyle/>
            <a:p>
              <a:endParaRPr/>
            </a:p>
          </p:txBody>
        </p:sp>
        <p:sp>
          <p:nvSpPr>
            <p:cNvPr id="34" name="object 32"/>
            <p:cNvSpPr/>
            <p:nvPr/>
          </p:nvSpPr>
          <p:spPr>
            <a:xfrm>
              <a:off x="8459724" y="4486656"/>
              <a:ext cx="2500883" cy="1501140"/>
            </a:xfrm>
            <a:prstGeom prst="rect">
              <a:avLst/>
            </a:prstGeom>
            <a:blipFill>
              <a:blip r:embed="rId8" cstate="print"/>
              <a:stretch>
                <a:fillRect/>
              </a:stretch>
            </a:blipFill>
          </p:spPr>
          <p:txBody>
            <a:bodyPr wrap="square" lIns="0" tIns="0" rIns="0" bIns="0" rtlCol="0"/>
            <a:lstStyle/>
            <a:p>
              <a:endParaRPr/>
            </a:p>
          </p:txBody>
        </p:sp>
      </p:grpSp>
      <p:sp>
        <p:nvSpPr>
          <p:cNvPr id="35" name="object 33"/>
          <p:cNvSpPr txBox="1"/>
          <p:nvPr/>
        </p:nvSpPr>
        <p:spPr>
          <a:xfrm>
            <a:off x="9529318" y="5741606"/>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6" name="object 34"/>
          <p:cNvGrpSpPr/>
          <p:nvPr/>
        </p:nvGrpSpPr>
        <p:grpSpPr>
          <a:xfrm>
            <a:off x="9240266" y="1823276"/>
            <a:ext cx="2580640" cy="3112135"/>
            <a:chOff x="8438388" y="1089660"/>
            <a:chExt cx="2580640" cy="3112135"/>
          </a:xfrm>
        </p:grpSpPr>
        <p:sp>
          <p:nvSpPr>
            <p:cNvPr id="37" name="object 35"/>
            <p:cNvSpPr/>
            <p:nvPr/>
          </p:nvSpPr>
          <p:spPr>
            <a:xfrm>
              <a:off x="8833104" y="1089660"/>
              <a:ext cx="304800" cy="1941576"/>
            </a:xfrm>
            <a:prstGeom prst="rect">
              <a:avLst/>
            </a:prstGeom>
            <a:blipFill>
              <a:blip r:embed="rId14" cstate="print"/>
              <a:stretch>
                <a:fillRect/>
              </a:stretch>
            </a:blipFill>
          </p:spPr>
          <p:txBody>
            <a:bodyPr wrap="square" lIns="0" tIns="0" rIns="0" bIns="0" rtlCol="0"/>
            <a:lstStyle/>
            <a:p>
              <a:endParaRPr/>
            </a:p>
          </p:txBody>
        </p:sp>
        <p:sp>
          <p:nvSpPr>
            <p:cNvPr id="38" name="object 36"/>
            <p:cNvSpPr/>
            <p:nvPr/>
          </p:nvSpPr>
          <p:spPr>
            <a:xfrm>
              <a:off x="8854440" y="1110996"/>
              <a:ext cx="225551" cy="1862327"/>
            </a:xfrm>
            <a:prstGeom prst="rect">
              <a:avLst/>
            </a:prstGeom>
            <a:blipFill>
              <a:blip r:embed="rId15" cstate="print"/>
              <a:stretch>
                <a:fillRect/>
              </a:stretch>
            </a:blipFill>
          </p:spPr>
          <p:txBody>
            <a:bodyPr wrap="square" lIns="0" tIns="0" rIns="0" bIns="0" rtlCol="0"/>
            <a:lstStyle/>
            <a:p>
              <a:endParaRPr/>
            </a:p>
          </p:txBody>
        </p:sp>
        <p:sp>
          <p:nvSpPr>
            <p:cNvPr id="39" name="object 37"/>
            <p:cNvSpPr/>
            <p:nvPr/>
          </p:nvSpPr>
          <p:spPr>
            <a:xfrm>
              <a:off x="8438388"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40" name="object 38"/>
            <p:cNvSpPr/>
            <p:nvPr/>
          </p:nvSpPr>
          <p:spPr>
            <a:xfrm>
              <a:off x="8659368" y="2606040"/>
              <a:ext cx="2203704" cy="1595628"/>
            </a:xfrm>
            <a:prstGeom prst="rect">
              <a:avLst/>
            </a:prstGeom>
            <a:blipFill>
              <a:blip r:embed="rId17" cstate="print"/>
              <a:stretch>
                <a:fillRect/>
              </a:stretch>
            </a:blipFill>
          </p:spPr>
          <p:txBody>
            <a:bodyPr wrap="square" lIns="0" tIns="0" rIns="0" bIns="0" rtlCol="0"/>
            <a:lstStyle/>
            <a:p>
              <a:endParaRPr/>
            </a:p>
          </p:txBody>
        </p:sp>
        <p:sp>
          <p:nvSpPr>
            <p:cNvPr id="41" name="object 39"/>
            <p:cNvSpPr/>
            <p:nvPr/>
          </p:nvSpPr>
          <p:spPr>
            <a:xfrm>
              <a:off x="8459724" y="2610612"/>
              <a:ext cx="2500883" cy="1501139"/>
            </a:xfrm>
            <a:prstGeom prst="rect">
              <a:avLst/>
            </a:prstGeom>
            <a:blipFill>
              <a:blip r:embed="rId8" cstate="print"/>
              <a:stretch>
                <a:fillRect/>
              </a:stretch>
            </a:blipFill>
          </p:spPr>
          <p:txBody>
            <a:bodyPr wrap="square" lIns="0" tIns="0" rIns="0" bIns="0" rtlCol="0"/>
            <a:lstStyle/>
            <a:p>
              <a:endParaRPr/>
            </a:p>
          </p:txBody>
        </p:sp>
      </p:grpSp>
      <p:sp>
        <p:nvSpPr>
          <p:cNvPr id="42" name="object 40"/>
          <p:cNvSpPr txBox="1"/>
          <p:nvPr/>
        </p:nvSpPr>
        <p:spPr>
          <a:xfrm>
            <a:off x="9642094" y="3404426"/>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3" name="object 41"/>
          <p:cNvGrpSpPr/>
          <p:nvPr/>
        </p:nvGrpSpPr>
        <p:grpSpPr>
          <a:xfrm>
            <a:off x="9240266" y="1446847"/>
            <a:ext cx="2580640" cy="1580515"/>
            <a:chOff x="8438388" y="713231"/>
            <a:chExt cx="2580640" cy="1580515"/>
          </a:xfrm>
        </p:grpSpPr>
        <p:sp>
          <p:nvSpPr>
            <p:cNvPr id="44" name="object 42"/>
            <p:cNvSpPr/>
            <p:nvPr/>
          </p:nvSpPr>
          <p:spPr>
            <a:xfrm>
              <a:off x="8438388" y="713231"/>
              <a:ext cx="2580131" cy="1580388"/>
            </a:xfrm>
            <a:prstGeom prst="rect">
              <a:avLst/>
            </a:prstGeom>
            <a:blipFill>
              <a:blip r:embed="rId6" cstate="print"/>
              <a:stretch>
                <a:fillRect/>
              </a:stretch>
            </a:blipFill>
          </p:spPr>
          <p:txBody>
            <a:bodyPr wrap="square" lIns="0" tIns="0" rIns="0" bIns="0" rtlCol="0"/>
            <a:lstStyle/>
            <a:p>
              <a:endParaRPr/>
            </a:p>
          </p:txBody>
        </p:sp>
        <p:sp>
          <p:nvSpPr>
            <p:cNvPr id="45" name="object 43"/>
            <p:cNvSpPr/>
            <p:nvPr/>
          </p:nvSpPr>
          <p:spPr>
            <a:xfrm>
              <a:off x="8525256" y="1037843"/>
              <a:ext cx="2468879" cy="981455"/>
            </a:xfrm>
            <a:prstGeom prst="rect">
              <a:avLst/>
            </a:prstGeom>
            <a:blipFill>
              <a:blip r:embed="rId18" cstate="print"/>
              <a:stretch>
                <a:fillRect/>
              </a:stretch>
            </a:blipFill>
          </p:spPr>
          <p:txBody>
            <a:bodyPr wrap="square" lIns="0" tIns="0" rIns="0" bIns="0" rtlCol="0"/>
            <a:lstStyle/>
            <a:p>
              <a:endParaRPr/>
            </a:p>
          </p:txBody>
        </p:sp>
        <p:sp>
          <p:nvSpPr>
            <p:cNvPr id="46" name="object 44"/>
            <p:cNvSpPr/>
            <p:nvPr/>
          </p:nvSpPr>
          <p:spPr>
            <a:xfrm>
              <a:off x="8459724" y="734567"/>
              <a:ext cx="2500883" cy="1501139"/>
            </a:xfrm>
            <a:prstGeom prst="rect">
              <a:avLst/>
            </a:prstGeom>
            <a:blipFill>
              <a:blip r:embed="rId8" cstate="print"/>
              <a:stretch>
                <a:fillRect/>
              </a:stretch>
            </a:blipFill>
          </p:spPr>
          <p:txBody>
            <a:bodyPr wrap="square" lIns="0" tIns="0" rIns="0" bIns="0" rtlCol="0"/>
            <a:lstStyle/>
            <a:p>
              <a:endParaRPr/>
            </a:p>
          </p:txBody>
        </p:sp>
      </p:grpSp>
      <p:sp>
        <p:nvSpPr>
          <p:cNvPr id="47" name="object 45"/>
          <p:cNvSpPr txBox="1"/>
          <p:nvPr/>
        </p:nvSpPr>
        <p:spPr>
          <a:xfrm>
            <a:off x="9507982" y="1834706"/>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f80a141d-92ca-4d3d-9308-f7e7b1d44ce8"/>
    <ds:schemaRef ds:uri="155be751-a274-42e8-93fb-f39d3b9bccc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109</TotalTime>
  <Words>2404</Words>
  <Application>Microsoft Office PowerPoint</Application>
  <PresentationFormat>Widescreen</PresentationFormat>
  <Paragraphs>272</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VISHAL V</cp:lastModifiedBy>
  <cp:revision>194</cp:revision>
  <dcterms:created xsi:type="dcterms:W3CDTF">2021-04-29T18:58:34Z</dcterms:created>
  <dcterms:modified xsi:type="dcterms:W3CDTF">2021-09-17T17:53:14Z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